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92" r:id="rId2"/>
    <p:sldId id="293" r:id="rId3"/>
    <p:sldId id="294" r:id="rId4"/>
    <p:sldId id="295" r:id="rId5"/>
    <p:sldId id="296" r:id="rId6"/>
    <p:sldId id="297" r:id="rId7"/>
    <p:sldId id="302" r:id="rId8"/>
    <p:sldId id="298" r:id="rId9"/>
    <p:sldId id="299" r:id="rId10"/>
    <p:sldId id="300" r:id="rId11"/>
    <p:sldId id="301" r:id="rId12"/>
    <p:sldId id="322" r:id="rId13"/>
    <p:sldId id="303" r:id="rId14"/>
    <p:sldId id="304" r:id="rId15"/>
    <p:sldId id="305" r:id="rId16"/>
    <p:sldId id="306" r:id="rId17"/>
    <p:sldId id="307" r:id="rId18"/>
    <p:sldId id="308" r:id="rId19"/>
    <p:sldId id="318" r:id="rId20"/>
    <p:sldId id="309" r:id="rId21"/>
    <p:sldId id="320" r:id="rId22"/>
    <p:sldId id="310" r:id="rId23"/>
    <p:sldId id="311" r:id="rId24"/>
    <p:sldId id="312" r:id="rId25"/>
    <p:sldId id="313" r:id="rId26"/>
    <p:sldId id="314" r:id="rId27"/>
    <p:sldId id="319" r:id="rId28"/>
    <p:sldId id="315" r:id="rId29"/>
    <p:sldId id="316" r:id="rId30"/>
    <p:sldId id="31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46" autoAdjust="0"/>
  </p:normalViewPr>
  <p:slideViewPr>
    <p:cSldViewPr>
      <p:cViewPr>
        <p:scale>
          <a:sx n="79" d="100"/>
          <a:sy n="79" d="100"/>
        </p:scale>
        <p:origin x="-15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nchor="ctr" anchorCtr="0"/>
          <a:lstStyle/>
          <a:p>
            <a:pPr>
              <a:defRPr sz="1800" baseline="0">
                <a:latin typeface="Arial"/>
              </a:defRPr>
            </a:pPr>
            <a:r>
              <a:rPr lang="en-US" sz="1800" baseline="0" dirty="0" smtClean="0">
                <a:latin typeface="Arial"/>
              </a:rPr>
              <a:t>Fig. 1: Effects of alcohol and revision on exam performance</a:t>
            </a:r>
            <a:endParaRPr lang="en-US" sz="1800" baseline="0" dirty="0">
              <a:latin typeface="Arial"/>
            </a:endParaRPr>
          </a:p>
        </c:rich>
      </c:tx>
      <c:layout>
        <c:manualLayout>
          <c:xMode val="edge"/>
          <c:yMode val="edge"/>
          <c:x val="0.13726981724252901"/>
          <c:y val="0.82910953840087398"/>
        </c:manualLayout>
      </c:layout>
      <c:overlay val="0"/>
    </c:title>
    <c:autoTitleDeleted val="0"/>
    <c:plotArea>
      <c:layout>
        <c:manualLayout>
          <c:layoutTarget val="inner"/>
          <c:xMode val="edge"/>
          <c:yMode val="edge"/>
          <c:x val="0.13086040026246701"/>
          <c:y val="6.99997539370079E-2"/>
          <c:w val="0.83788959973753296"/>
          <c:h val="0.57856274606299196"/>
        </c:manualLayout>
      </c:layout>
      <c:barChart>
        <c:barDir val="col"/>
        <c:grouping val="clustered"/>
        <c:varyColors val="0"/>
        <c:ser>
          <c:idx val="0"/>
          <c:order val="0"/>
          <c:tx>
            <c:strRef>
              <c:f>Sheet1!$B$1</c:f>
              <c:strCache>
                <c:ptCount val="1"/>
                <c:pt idx="0">
                  <c:v>Series 1</c:v>
                </c:pt>
              </c:strCache>
            </c:strRef>
          </c:tx>
          <c:invertIfNegative val="0"/>
          <c:errBars>
            <c:errBarType val="both"/>
            <c:errValType val="cust"/>
            <c:noEndCap val="0"/>
            <c:plus>
              <c:numLit>
                <c:formatCode>General</c:formatCode>
                <c:ptCount val="1"/>
                <c:pt idx="0">
                  <c:v>1.3</c:v>
                </c:pt>
              </c:numLit>
            </c:plus>
            <c:minus>
              <c:numLit>
                <c:formatCode>General</c:formatCode>
                <c:ptCount val="1"/>
                <c:pt idx="0">
                  <c:v>1.3</c:v>
                </c:pt>
              </c:numLit>
            </c:minus>
          </c:errBars>
          <c:cat>
            <c:strRef>
              <c:f>Sheet1!$A$2:$A$3</c:f>
              <c:strCache>
                <c:ptCount val="2"/>
                <c:pt idx="0">
                  <c:v>without gin</c:v>
                </c:pt>
                <c:pt idx="1">
                  <c:v>with gin</c:v>
                </c:pt>
              </c:strCache>
            </c:strRef>
          </c:cat>
          <c:val>
            <c:numRef>
              <c:f>Sheet1!$B$2:$B$3</c:f>
              <c:numCache>
                <c:formatCode>General</c:formatCode>
                <c:ptCount val="2"/>
                <c:pt idx="0">
                  <c:v>12.75</c:v>
                </c:pt>
                <c:pt idx="1">
                  <c:v>9.1300000000000008</c:v>
                </c:pt>
              </c:numCache>
            </c:numRef>
          </c:val>
        </c:ser>
        <c:dLbls>
          <c:showLegendKey val="0"/>
          <c:showVal val="0"/>
          <c:showCatName val="0"/>
          <c:showSerName val="0"/>
          <c:showPercent val="0"/>
          <c:showBubbleSize val="0"/>
        </c:dLbls>
        <c:gapWidth val="150"/>
        <c:axId val="126287232"/>
        <c:axId val="138225152"/>
      </c:barChart>
      <c:catAx>
        <c:axId val="126287232"/>
        <c:scaling>
          <c:orientation val="minMax"/>
        </c:scaling>
        <c:delete val="0"/>
        <c:axPos val="b"/>
        <c:title>
          <c:tx>
            <c:rich>
              <a:bodyPr/>
              <a:lstStyle/>
              <a:p>
                <a:pPr>
                  <a:defRPr sz="1600"/>
                </a:pPr>
                <a:r>
                  <a:rPr lang="en-US" sz="1600" dirty="0" smtClean="0"/>
                  <a:t>Revision condition</a:t>
                </a:r>
                <a:endParaRPr lang="en-US" sz="1600" dirty="0"/>
              </a:p>
            </c:rich>
          </c:tx>
          <c:layout>
            <c:manualLayout>
              <c:xMode val="edge"/>
              <c:yMode val="edge"/>
              <c:x val="0.38601335962670802"/>
              <c:y val="0.75250987850060402"/>
            </c:manualLayout>
          </c:layout>
          <c:overlay val="0"/>
        </c:title>
        <c:majorTickMark val="out"/>
        <c:minorTickMark val="none"/>
        <c:tickLblPos val="nextTo"/>
        <c:txPr>
          <a:bodyPr/>
          <a:lstStyle/>
          <a:p>
            <a:pPr>
              <a:defRPr sz="1600">
                <a:latin typeface="Arial"/>
              </a:defRPr>
            </a:pPr>
            <a:endParaRPr lang="en-US"/>
          </a:p>
        </c:txPr>
        <c:crossAx val="138225152"/>
        <c:crosses val="autoZero"/>
        <c:auto val="1"/>
        <c:lblAlgn val="ctr"/>
        <c:lblOffset val="100"/>
        <c:noMultiLvlLbl val="0"/>
      </c:catAx>
      <c:valAx>
        <c:axId val="138225152"/>
        <c:scaling>
          <c:orientation val="minMax"/>
        </c:scaling>
        <c:delete val="0"/>
        <c:axPos val="l"/>
        <c:title>
          <c:tx>
            <c:rich>
              <a:bodyPr rot="-5400000" vert="horz"/>
              <a:lstStyle/>
              <a:p>
                <a:pPr>
                  <a:defRPr sz="1400">
                    <a:latin typeface="Arial"/>
                  </a:defRPr>
                </a:pPr>
                <a:r>
                  <a:rPr lang="en-US" sz="1400" dirty="0" smtClean="0">
                    <a:latin typeface="Arial"/>
                  </a:rPr>
                  <a:t>Mean exam scores (±</a:t>
                </a:r>
                <a:r>
                  <a:rPr lang="en-US" sz="1400" baseline="0" dirty="0" smtClean="0">
                    <a:latin typeface="Arial"/>
                  </a:rPr>
                  <a:t> 1 SEM)</a:t>
                </a:r>
                <a:endParaRPr lang="en-US" sz="1400" dirty="0">
                  <a:latin typeface="Arial"/>
                </a:endParaRPr>
              </a:p>
            </c:rich>
          </c:tx>
          <c:layout>
            <c:manualLayout>
              <c:xMode val="edge"/>
              <c:yMode val="edge"/>
              <c:x val="2.0712108376847001E-2"/>
              <c:y val="9.3547552349891996E-2"/>
            </c:manualLayout>
          </c:layout>
          <c:overlay val="0"/>
        </c:title>
        <c:numFmt formatCode="General" sourceLinked="1"/>
        <c:majorTickMark val="out"/>
        <c:minorTickMark val="none"/>
        <c:tickLblPos val="nextTo"/>
        <c:txPr>
          <a:bodyPr/>
          <a:lstStyle/>
          <a:p>
            <a:pPr>
              <a:defRPr sz="1400">
                <a:latin typeface="Arial"/>
              </a:defRPr>
            </a:pPr>
            <a:endParaRPr lang="en-US"/>
          </a:p>
        </c:txPr>
        <c:crossAx val="126287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A7C3B6-E11F-3B48-89DB-3D8CC279F9B3}" type="datetimeFigureOut">
              <a:rPr lang="en-US" smtClean="0"/>
              <a:t>11/29/2012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81B50D-858C-0643-BC55-D7FC2A5C8D2E}" type="slidenum">
              <a:rPr lang="en-GB" smtClean="0"/>
              <a:t>‹#›</a:t>
            </a:fld>
            <a:endParaRPr lang="en-GB"/>
          </a:p>
        </p:txBody>
      </p:sp>
    </p:spTree>
    <p:extLst>
      <p:ext uri="{BB962C8B-B14F-4D97-AF65-F5344CB8AC3E}">
        <p14:creationId xmlns:p14="http://schemas.microsoft.com/office/powerpoint/2010/main" val="25686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85C4CB-2B51-4F20-975B-1F81529E790C}" type="datetimeFigureOut">
              <a:rPr lang="en-GB" smtClean="0"/>
              <a:pPr/>
              <a:t>29/11/2012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D6FA7-D54A-4DE3-A915-5764080F7C9F}" type="slidenum">
              <a:rPr lang="en-GB" smtClean="0"/>
              <a:pPr/>
              <a:t>‹#›</a:t>
            </a:fld>
            <a:endParaRPr lang="en-GB"/>
          </a:p>
        </p:txBody>
      </p:sp>
    </p:spTree>
    <p:extLst>
      <p:ext uri="{BB962C8B-B14F-4D97-AF65-F5344CB8AC3E}">
        <p14:creationId xmlns:p14="http://schemas.microsoft.com/office/powerpoint/2010/main" val="393163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C6FDBE8F-6F79-4F58-BFC4-0325C9C44C57}" type="slidenum">
              <a:rPr lang="en-GB" sz="1300" b="0" baseline="0">
                <a:latin typeface="Times New Roman" pitchFamily="18" charset="0"/>
              </a:rPr>
              <a:pPr/>
              <a:t>1</a:t>
            </a:fld>
            <a:endParaRPr lang="en-GB" sz="1300" b="0" baseline="0">
              <a:latin typeface="Times New Roman" pitchFamily="18" charset="0"/>
            </a:endParaRPr>
          </a:p>
        </p:txBody>
      </p:sp>
      <p:sp>
        <p:nvSpPr>
          <p:cNvPr id="21507" name="Rectangle 2"/>
          <p:cNvSpPr>
            <a:spLocks noGrp="1" noRot="1" noChangeAspect="1" noChangeArrowheads="1" noTextEdit="1"/>
          </p:cNvSpPr>
          <p:nvPr>
            <p:ph type="sldImg"/>
          </p:nvPr>
        </p:nvSpPr>
        <p:spPr>
          <a:xfrm>
            <a:off x="2126117" y="686595"/>
            <a:ext cx="2609169" cy="3427016"/>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87388"/>
            <a:ext cx="4565650" cy="3425825"/>
          </a:xfrm>
        </p:spPr>
      </p:sp>
      <p:sp>
        <p:nvSpPr>
          <p:cNvPr id="3" name="Notes Placeholder 2"/>
          <p:cNvSpPr>
            <a:spLocks noGrp="1"/>
          </p:cNvSpPr>
          <p:nvPr>
            <p:ph type="body" idx="1"/>
          </p:nvPr>
        </p:nvSpPr>
        <p:spPr/>
        <p:txBody>
          <a:bodyPr/>
          <a:lstStyle/>
          <a:p>
            <a:r>
              <a:rPr lang="en-GB" dirty="0" smtClean="0"/>
              <a:t>Maybe ask students how they could </a:t>
            </a:r>
            <a:r>
              <a:rPr lang="en-GB" smtClean="0"/>
              <a:t>remember these… </a:t>
            </a:r>
            <a:endParaRPr lang="en-GB" dirty="0"/>
          </a:p>
        </p:txBody>
      </p:sp>
      <p:sp>
        <p:nvSpPr>
          <p:cNvPr id="4" name="Slide Number Placeholder 3"/>
          <p:cNvSpPr>
            <a:spLocks noGrp="1"/>
          </p:cNvSpPr>
          <p:nvPr>
            <p:ph type="sldNum" sz="quarter" idx="10"/>
          </p:nvPr>
        </p:nvSpPr>
        <p:spPr/>
        <p:txBody>
          <a:bodyPr/>
          <a:lstStyle/>
          <a:p>
            <a:pPr>
              <a:defRPr/>
            </a:pPr>
            <a:fld id="{F1E55796-9B40-4372-9183-D0167C4B2F3F}" type="slidenum">
              <a:rPr lang="en-GB" smtClean="0"/>
              <a:pPr>
                <a:defRPr/>
              </a:pPr>
              <a:t>12</a:t>
            </a:fld>
            <a:endParaRPr lang="en-GB"/>
          </a:p>
        </p:txBody>
      </p:sp>
    </p:spTree>
    <p:extLst>
      <p:ext uri="{BB962C8B-B14F-4D97-AF65-F5344CB8AC3E}">
        <p14:creationId xmlns:p14="http://schemas.microsoft.com/office/powerpoint/2010/main" val="3895632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6194E60B-DF07-480B-8B79-46BC7CBE7795}" type="slidenum">
              <a:rPr lang="en-GB" sz="1300" b="0" baseline="0">
                <a:latin typeface="Times New Roman" pitchFamily="18" charset="0"/>
              </a:rPr>
              <a:pPr/>
              <a:t>13</a:t>
            </a:fld>
            <a:endParaRPr lang="en-GB" sz="1300" b="0" baseline="0">
              <a:latin typeface="Times New Roman" pitchFamily="18" charset="0"/>
            </a:endParaRPr>
          </a:p>
        </p:txBody>
      </p:sp>
      <p:sp>
        <p:nvSpPr>
          <p:cNvPr id="24579" name="Rectangle 2"/>
          <p:cNvSpPr>
            <a:spLocks noGrp="1" noRot="1" noChangeAspect="1" noChangeArrowheads="1" noTextEdit="1"/>
          </p:cNvSpPr>
          <p:nvPr>
            <p:ph type="sldImg"/>
          </p:nvPr>
        </p:nvSpPr>
        <p:spPr>
          <a:xfrm>
            <a:off x="2126117" y="686595"/>
            <a:ext cx="2609169" cy="3427016"/>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9388F192-522F-4029-88F6-CAA3F7D09904}" type="slidenum">
              <a:rPr lang="en-GB" sz="1300" b="0" baseline="0">
                <a:latin typeface="Times New Roman" pitchFamily="18" charset="0"/>
              </a:rPr>
              <a:pPr/>
              <a:t>14</a:t>
            </a:fld>
            <a:endParaRPr lang="en-GB" sz="1300" b="0" baseline="0">
              <a:latin typeface="Times New Roman" pitchFamily="18" charset="0"/>
            </a:endParaRPr>
          </a:p>
        </p:txBody>
      </p:sp>
      <p:sp>
        <p:nvSpPr>
          <p:cNvPr id="25603" name="Rectangle 2"/>
          <p:cNvSpPr>
            <a:spLocks noGrp="1" noRot="1" noChangeAspect="1" noChangeArrowheads="1" noTextEdit="1"/>
          </p:cNvSpPr>
          <p:nvPr>
            <p:ph type="sldImg"/>
          </p:nvPr>
        </p:nvSpPr>
        <p:spPr>
          <a:xfrm>
            <a:off x="2126117" y="686595"/>
            <a:ext cx="2609169" cy="3427016"/>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6E45EEDD-E836-4BF0-B6D5-7DA08A45D03B}" type="slidenum">
              <a:rPr lang="en-GB" sz="1300" b="0" baseline="0">
                <a:latin typeface="Times New Roman" pitchFamily="18" charset="0"/>
              </a:rPr>
              <a:pPr/>
              <a:t>15</a:t>
            </a:fld>
            <a:endParaRPr lang="en-GB" sz="1300" b="0" baseline="0">
              <a:latin typeface="Times New Roman" pitchFamily="18" charset="0"/>
            </a:endParaRPr>
          </a:p>
        </p:txBody>
      </p:sp>
      <p:sp>
        <p:nvSpPr>
          <p:cNvPr id="26627" name="Rectangle 2"/>
          <p:cNvSpPr>
            <a:spLocks noGrp="1" noRot="1" noChangeAspect="1" noChangeArrowheads="1" noTextEdit="1"/>
          </p:cNvSpPr>
          <p:nvPr>
            <p:ph type="sldImg"/>
          </p:nvPr>
        </p:nvSpPr>
        <p:spPr>
          <a:xfrm>
            <a:off x="2126117" y="686595"/>
            <a:ext cx="2609169" cy="3427016"/>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37C4ABED-096C-40CA-9D32-6A907C5993AD}" type="slidenum">
              <a:rPr lang="en-GB" sz="1300" b="0" baseline="0">
                <a:latin typeface="Times New Roman" pitchFamily="18" charset="0"/>
              </a:rPr>
              <a:pPr/>
              <a:t>16</a:t>
            </a:fld>
            <a:endParaRPr lang="en-GB" sz="1300" b="0" baseline="0">
              <a:latin typeface="Times New Roman" pitchFamily="18" charset="0"/>
            </a:endParaRPr>
          </a:p>
        </p:txBody>
      </p:sp>
      <p:sp>
        <p:nvSpPr>
          <p:cNvPr id="27651" name="Rectangle 2"/>
          <p:cNvSpPr>
            <a:spLocks noGrp="1" noRot="1" noChangeAspect="1" noChangeArrowheads="1" noTextEdit="1"/>
          </p:cNvSpPr>
          <p:nvPr>
            <p:ph type="sldImg"/>
          </p:nvPr>
        </p:nvSpPr>
        <p:spPr>
          <a:xfrm>
            <a:off x="2126117" y="686595"/>
            <a:ext cx="2609169" cy="3427016"/>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7EF6ADF5-60F9-4EB8-81B1-B60A62A36E7D}" type="slidenum">
              <a:rPr lang="en-GB" sz="1300" b="0" baseline="0">
                <a:latin typeface="Times New Roman" pitchFamily="18" charset="0"/>
              </a:rPr>
              <a:pPr/>
              <a:t>17</a:t>
            </a:fld>
            <a:endParaRPr lang="en-GB" sz="1300" b="0" baseline="0">
              <a:latin typeface="Times New Roman" pitchFamily="18" charset="0"/>
            </a:endParaRPr>
          </a:p>
        </p:txBody>
      </p:sp>
      <p:sp>
        <p:nvSpPr>
          <p:cNvPr id="29699" name="Rectangle 2"/>
          <p:cNvSpPr>
            <a:spLocks noGrp="1" noRot="1" noChangeAspect="1" noChangeArrowheads="1" noTextEdit="1"/>
          </p:cNvSpPr>
          <p:nvPr>
            <p:ph type="sldImg"/>
          </p:nvPr>
        </p:nvSpPr>
        <p:spPr>
          <a:xfrm>
            <a:off x="1147763" y="687388"/>
            <a:ext cx="4565650" cy="3425825"/>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C9AEFF84-18E9-4402-A349-823FDD1884BF}" type="slidenum">
              <a:rPr lang="en-GB" sz="1300" b="0" baseline="0">
                <a:latin typeface="Times New Roman" pitchFamily="18" charset="0"/>
              </a:rPr>
              <a:pPr/>
              <a:t>23</a:t>
            </a:fld>
            <a:endParaRPr lang="en-GB" sz="1300" b="0" baseline="0">
              <a:latin typeface="Times New Roman" pitchFamily="18" charset="0"/>
            </a:endParaRPr>
          </a:p>
        </p:txBody>
      </p:sp>
      <p:sp>
        <p:nvSpPr>
          <p:cNvPr id="28675" name="Rectangle 2"/>
          <p:cNvSpPr>
            <a:spLocks noGrp="1" noRot="1" noChangeAspect="1" noChangeArrowheads="1" noTextEdit="1"/>
          </p:cNvSpPr>
          <p:nvPr>
            <p:ph type="sldImg"/>
          </p:nvPr>
        </p:nvSpPr>
        <p:spPr>
          <a:xfrm>
            <a:off x="1147763" y="687388"/>
            <a:ext cx="4565650" cy="3425825"/>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656D1897-F582-426D-B5BD-49074E24A554}" type="slidenum">
              <a:rPr lang="en-GB" sz="1300" b="0" baseline="0">
                <a:latin typeface="Times New Roman" pitchFamily="18" charset="0"/>
              </a:rPr>
              <a:pPr/>
              <a:t>24</a:t>
            </a:fld>
            <a:endParaRPr lang="en-GB" sz="1300" b="0" baseline="0">
              <a:latin typeface="Times New Roman" pitchFamily="18" charset="0"/>
            </a:endParaRPr>
          </a:p>
        </p:txBody>
      </p:sp>
      <p:sp>
        <p:nvSpPr>
          <p:cNvPr id="33795" name="Rectangle 2"/>
          <p:cNvSpPr>
            <a:spLocks noGrp="1" noRot="1" noChangeAspect="1" noChangeArrowheads="1" noTextEdit="1"/>
          </p:cNvSpPr>
          <p:nvPr>
            <p:ph type="sldImg"/>
          </p:nvPr>
        </p:nvSpPr>
        <p:spPr>
          <a:xfrm>
            <a:off x="1147763" y="687388"/>
            <a:ext cx="4565650" cy="3425825"/>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227AF6C5-D9B4-45C3-84B2-0635F9CDA5C0}" type="slidenum">
              <a:rPr lang="en-GB" sz="1300" b="0" baseline="0">
                <a:latin typeface="Times New Roman" pitchFamily="18" charset="0"/>
              </a:rPr>
              <a:pPr/>
              <a:t>25</a:t>
            </a:fld>
            <a:endParaRPr lang="en-GB" sz="1300" b="0" baseline="0">
              <a:latin typeface="Times New Roman" pitchFamily="18" charset="0"/>
            </a:endParaRPr>
          </a:p>
        </p:txBody>
      </p:sp>
      <p:sp>
        <p:nvSpPr>
          <p:cNvPr id="34819" name="Rectangle 2"/>
          <p:cNvSpPr>
            <a:spLocks noGrp="1" noRot="1" noChangeAspect="1" noChangeArrowheads="1" noTextEdit="1"/>
          </p:cNvSpPr>
          <p:nvPr>
            <p:ph type="sldImg"/>
          </p:nvPr>
        </p:nvSpPr>
        <p:spPr>
          <a:xfrm>
            <a:off x="1147763" y="687388"/>
            <a:ext cx="4565650" cy="3425825"/>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BD4492C8-ABC5-4E6B-A93D-034490648A97}" type="slidenum">
              <a:rPr lang="en-GB" sz="1300" b="0" baseline="0">
                <a:latin typeface="Times New Roman" pitchFamily="18" charset="0"/>
              </a:rPr>
              <a:pPr/>
              <a:t>26</a:t>
            </a:fld>
            <a:endParaRPr lang="en-GB" sz="1300" b="0" baseline="0">
              <a:latin typeface="Times New Roman" pitchFamily="18" charset="0"/>
            </a:endParaRPr>
          </a:p>
        </p:txBody>
      </p:sp>
      <p:sp>
        <p:nvSpPr>
          <p:cNvPr id="35843" name="Rectangle 2"/>
          <p:cNvSpPr>
            <a:spLocks noGrp="1" noRot="1" noChangeAspect="1" noChangeArrowheads="1" noTextEdit="1"/>
          </p:cNvSpPr>
          <p:nvPr>
            <p:ph type="sldImg"/>
          </p:nvPr>
        </p:nvSpPr>
        <p:spPr>
          <a:xfrm>
            <a:off x="1147763" y="687388"/>
            <a:ext cx="4565650" cy="3425825"/>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1147763" y="687388"/>
            <a:ext cx="4565650" cy="34258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nl-NL">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1503789-054A-344F-846E-8E7EB9151F8D}" type="slidenum">
              <a:rPr lang="en-US" sz="1200"/>
              <a:pPr/>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BD4492C8-ABC5-4E6B-A93D-034490648A97}" type="slidenum">
              <a:rPr lang="en-GB" sz="1300" b="0" baseline="0">
                <a:latin typeface="Times New Roman" pitchFamily="18" charset="0"/>
              </a:rPr>
              <a:pPr/>
              <a:t>27</a:t>
            </a:fld>
            <a:endParaRPr lang="en-GB" sz="1300" b="0" baseline="0">
              <a:latin typeface="Times New Roman" pitchFamily="18" charset="0"/>
            </a:endParaRPr>
          </a:p>
        </p:txBody>
      </p:sp>
      <p:sp>
        <p:nvSpPr>
          <p:cNvPr id="35843" name="Rectangle 2"/>
          <p:cNvSpPr>
            <a:spLocks noGrp="1" noRot="1" noChangeAspect="1" noChangeArrowheads="1" noTextEdit="1"/>
          </p:cNvSpPr>
          <p:nvPr>
            <p:ph type="sldImg"/>
          </p:nvPr>
        </p:nvSpPr>
        <p:spPr>
          <a:xfrm>
            <a:off x="1147763" y="687388"/>
            <a:ext cx="4565650" cy="3425825"/>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1E0A3064-7954-4126-B2CE-513BE0B2D12F}" type="slidenum">
              <a:rPr lang="en-GB" sz="1300" b="0" baseline="0">
                <a:latin typeface="Times New Roman" pitchFamily="18" charset="0"/>
              </a:rPr>
              <a:pPr/>
              <a:t>28</a:t>
            </a:fld>
            <a:endParaRPr lang="en-GB" sz="1300" b="0" baseline="0">
              <a:latin typeface="Times New Roman" pitchFamily="18" charset="0"/>
            </a:endParaRPr>
          </a:p>
        </p:txBody>
      </p:sp>
      <p:sp>
        <p:nvSpPr>
          <p:cNvPr id="36867" name="Rectangle 2"/>
          <p:cNvSpPr>
            <a:spLocks noGrp="1" noRot="1" noChangeAspect="1" noChangeArrowheads="1" noTextEdit="1"/>
          </p:cNvSpPr>
          <p:nvPr>
            <p:ph type="sldImg"/>
          </p:nvPr>
        </p:nvSpPr>
        <p:spPr>
          <a:xfrm>
            <a:off x="1147763" y="687388"/>
            <a:ext cx="4565650" cy="3425825"/>
          </a:xfrm>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0B6D3C1B-04F6-4E3E-870B-A459D2B85FB7}" type="slidenum">
              <a:rPr lang="en-GB" sz="1300" b="0" baseline="0">
                <a:latin typeface="Times New Roman" pitchFamily="18" charset="0"/>
              </a:rPr>
              <a:pPr/>
              <a:t>29</a:t>
            </a:fld>
            <a:endParaRPr lang="en-GB" sz="1300" b="0" baseline="0">
              <a:latin typeface="Times New Roman" pitchFamily="18" charset="0"/>
            </a:endParaRPr>
          </a:p>
        </p:txBody>
      </p:sp>
      <p:sp>
        <p:nvSpPr>
          <p:cNvPr id="37891" name="Rectangle 2"/>
          <p:cNvSpPr>
            <a:spLocks noGrp="1" noRot="1" noChangeAspect="1" noChangeArrowheads="1" noTextEdit="1"/>
          </p:cNvSpPr>
          <p:nvPr>
            <p:ph type="sldImg"/>
          </p:nvPr>
        </p:nvSpPr>
        <p:spPr>
          <a:xfrm>
            <a:off x="1147763" y="687388"/>
            <a:ext cx="4565650" cy="3425825"/>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D26056EE-4C5F-4DC0-9B1D-14A92AA33E37}" type="slidenum">
              <a:rPr lang="en-GB" sz="1300" b="0" baseline="0">
                <a:latin typeface="Times New Roman" pitchFamily="18" charset="0"/>
              </a:rPr>
              <a:pPr/>
              <a:t>30</a:t>
            </a:fld>
            <a:endParaRPr lang="en-GB" sz="1300" b="0" baseline="0">
              <a:latin typeface="Times New Roman" pitchFamily="18" charset="0"/>
            </a:endParaRPr>
          </a:p>
        </p:txBody>
      </p:sp>
      <p:sp>
        <p:nvSpPr>
          <p:cNvPr id="38915" name="Rectangle 2"/>
          <p:cNvSpPr>
            <a:spLocks noGrp="1" noRot="1" noChangeAspect="1" noChangeArrowheads="1" noTextEdit="1"/>
          </p:cNvSpPr>
          <p:nvPr>
            <p:ph type="sldImg"/>
          </p:nvPr>
        </p:nvSpPr>
        <p:spPr>
          <a:xfrm>
            <a:off x="1147763" y="687388"/>
            <a:ext cx="4565650" cy="3425825"/>
          </a:xfrm>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B340D35D-63E7-49F5-9D38-557177939FE0}" type="slidenum">
              <a:rPr lang="en-GB" sz="1300" b="0" baseline="0">
                <a:latin typeface="Times New Roman" pitchFamily="18" charset="0"/>
              </a:rPr>
              <a:pPr/>
              <a:t>3</a:t>
            </a:fld>
            <a:endParaRPr lang="en-GB" sz="1300" b="0" baseline="0">
              <a:latin typeface="Times New Roman" pitchFamily="18" charset="0"/>
            </a:endParaRPr>
          </a:p>
        </p:txBody>
      </p:sp>
      <p:sp>
        <p:nvSpPr>
          <p:cNvPr id="22531" name="Rectangle 2"/>
          <p:cNvSpPr>
            <a:spLocks noGrp="1" noRot="1" noChangeAspect="1" noChangeArrowheads="1" noTextEdit="1"/>
          </p:cNvSpPr>
          <p:nvPr>
            <p:ph type="sldImg"/>
          </p:nvPr>
        </p:nvSpPr>
        <p:spPr>
          <a:xfrm>
            <a:off x="2126117" y="686595"/>
            <a:ext cx="2609169" cy="3427016"/>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1600" b="1" baseline="-25000">
                <a:solidFill>
                  <a:schemeClr val="tx1"/>
                </a:solidFill>
                <a:latin typeface="Arial" pitchFamily="34" charset="0"/>
              </a:defRPr>
            </a:lvl1pPr>
            <a:lvl2pPr marL="742950" indent="-285750" defTabSz="990600">
              <a:defRPr sz="1600" b="1" baseline="-25000">
                <a:solidFill>
                  <a:schemeClr val="tx1"/>
                </a:solidFill>
                <a:latin typeface="Arial" pitchFamily="34" charset="0"/>
              </a:defRPr>
            </a:lvl2pPr>
            <a:lvl3pPr marL="1143000" indent="-228600" defTabSz="990600">
              <a:defRPr sz="1600" b="1" baseline="-25000">
                <a:solidFill>
                  <a:schemeClr val="tx1"/>
                </a:solidFill>
                <a:latin typeface="Arial" pitchFamily="34" charset="0"/>
              </a:defRPr>
            </a:lvl3pPr>
            <a:lvl4pPr marL="1600200" indent="-228600" defTabSz="990600">
              <a:defRPr sz="1600" b="1" baseline="-25000">
                <a:solidFill>
                  <a:schemeClr val="tx1"/>
                </a:solidFill>
                <a:latin typeface="Arial" pitchFamily="34" charset="0"/>
              </a:defRPr>
            </a:lvl4pPr>
            <a:lvl5pPr marL="2057400" indent="-228600" defTabSz="990600">
              <a:defRPr sz="1600" b="1" baseline="-25000">
                <a:solidFill>
                  <a:schemeClr val="tx1"/>
                </a:solidFill>
                <a:latin typeface="Arial" pitchFamily="34" charset="0"/>
              </a:defRPr>
            </a:lvl5pPr>
            <a:lvl6pPr marL="2514600" indent="-228600" defTabSz="990600" eaLnBrk="0" fontAlgn="base" hangingPunct="0">
              <a:spcBef>
                <a:spcPct val="0"/>
              </a:spcBef>
              <a:spcAft>
                <a:spcPct val="0"/>
              </a:spcAft>
              <a:defRPr sz="1600" b="1" baseline="-25000">
                <a:solidFill>
                  <a:schemeClr val="tx1"/>
                </a:solidFill>
                <a:latin typeface="Arial" pitchFamily="34" charset="0"/>
              </a:defRPr>
            </a:lvl6pPr>
            <a:lvl7pPr marL="2971800" indent="-228600" defTabSz="990600" eaLnBrk="0" fontAlgn="base" hangingPunct="0">
              <a:spcBef>
                <a:spcPct val="0"/>
              </a:spcBef>
              <a:spcAft>
                <a:spcPct val="0"/>
              </a:spcAft>
              <a:defRPr sz="1600" b="1" baseline="-25000">
                <a:solidFill>
                  <a:schemeClr val="tx1"/>
                </a:solidFill>
                <a:latin typeface="Arial" pitchFamily="34" charset="0"/>
              </a:defRPr>
            </a:lvl7pPr>
            <a:lvl8pPr marL="3429000" indent="-228600" defTabSz="990600" eaLnBrk="0" fontAlgn="base" hangingPunct="0">
              <a:spcBef>
                <a:spcPct val="0"/>
              </a:spcBef>
              <a:spcAft>
                <a:spcPct val="0"/>
              </a:spcAft>
              <a:defRPr sz="1600" b="1" baseline="-25000">
                <a:solidFill>
                  <a:schemeClr val="tx1"/>
                </a:solidFill>
                <a:latin typeface="Arial" pitchFamily="34" charset="0"/>
              </a:defRPr>
            </a:lvl8pPr>
            <a:lvl9pPr marL="3886200" indent="-228600" defTabSz="990600" eaLnBrk="0" fontAlgn="base" hangingPunct="0">
              <a:spcBef>
                <a:spcPct val="0"/>
              </a:spcBef>
              <a:spcAft>
                <a:spcPct val="0"/>
              </a:spcAft>
              <a:defRPr sz="1600" b="1" baseline="-25000">
                <a:solidFill>
                  <a:schemeClr val="tx1"/>
                </a:solidFill>
                <a:latin typeface="Arial" pitchFamily="34" charset="0"/>
              </a:defRPr>
            </a:lvl9pPr>
          </a:lstStyle>
          <a:p>
            <a:fld id="{A1BB77C4-24FD-4BC4-8CD9-D5A8FA31FA29}" type="slidenum">
              <a:rPr lang="en-GB" sz="1300" b="0" baseline="0">
                <a:latin typeface="Times New Roman" pitchFamily="18" charset="0"/>
              </a:rPr>
              <a:pPr/>
              <a:t>4</a:t>
            </a:fld>
            <a:endParaRPr lang="en-GB" sz="1300" b="0" baseline="0">
              <a:latin typeface="Times New Roman" pitchFamily="18" charset="0"/>
            </a:endParaRPr>
          </a:p>
        </p:txBody>
      </p:sp>
      <p:sp>
        <p:nvSpPr>
          <p:cNvPr id="23555" name="Rectangle 2"/>
          <p:cNvSpPr>
            <a:spLocks noGrp="1" noRot="1" noChangeAspect="1" noChangeArrowheads="1" noTextEdit="1"/>
          </p:cNvSpPr>
          <p:nvPr>
            <p:ph type="sldImg"/>
          </p:nvPr>
        </p:nvSpPr>
        <p:spPr>
          <a:xfrm>
            <a:off x="2126117" y="686595"/>
            <a:ext cx="2609169" cy="3427016"/>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1147763" y="687388"/>
            <a:ext cx="4565650" cy="34258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nl-NL">
              <a:latin typeface="Calibri"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8B961F4-EF7E-314B-A580-17C156016E9D}"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xfrm>
            <a:off x="1147763" y="687388"/>
            <a:ext cx="4565650" cy="34258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GB">
              <a:latin typeface="Times New Roman" charset="0"/>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574318E-F597-0F48-83D9-316CF40C7258}" type="slidenum">
              <a:rPr lang="en-GB" sz="1200">
                <a:solidFill>
                  <a:prstClr val="black"/>
                </a:solidFill>
                <a:latin typeface="Times New Roman" charset="0"/>
              </a:rPr>
              <a:pPr eaLnBrk="1" hangingPunct="1"/>
              <a:t>7</a:t>
            </a:fld>
            <a:endParaRPr lang="en-GB" sz="1200">
              <a:solidFill>
                <a:prstClr val="black"/>
              </a:solidFill>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may have their own</a:t>
            </a:r>
            <a:r>
              <a:rPr lang="en-GB" baseline="0" dirty="0" smtClean="0"/>
              <a:t> methods for remembering these… </a:t>
            </a:r>
            <a:endParaRPr lang="en-GB" dirty="0"/>
          </a:p>
        </p:txBody>
      </p:sp>
      <p:sp>
        <p:nvSpPr>
          <p:cNvPr id="4" name="Slide Number Placeholder 3"/>
          <p:cNvSpPr>
            <a:spLocks noGrp="1"/>
          </p:cNvSpPr>
          <p:nvPr>
            <p:ph type="sldNum" sz="quarter" idx="10"/>
          </p:nvPr>
        </p:nvSpPr>
        <p:spPr/>
        <p:txBody>
          <a:bodyPr/>
          <a:lstStyle/>
          <a:p>
            <a:fld id="{76FD6FA7-D54A-4DE3-A915-5764080F7C9F}" type="slidenum">
              <a:rPr lang="en-GB" smtClean="0"/>
              <a:pPr/>
              <a:t>9</a:t>
            </a:fld>
            <a:endParaRPr lang="en-GB"/>
          </a:p>
        </p:txBody>
      </p:sp>
    </p:spTree>
    <p:extLst>
      <p:ext uri="{BB962C8B-B14F-4D97-AF65-F5344CB8AC3E}">
        <p14:creationId xmlns:p14="http://schemas.microsoft.com/office/powerpoint/2010/main" val="1882806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24982" y="686595"/>
            <a:ext cx="2610304" cy="3427016"/>
          </a:xfrm>
        </p:spPr>
      </p:sp>
      <p:sp>
        <p:nvSpPr>
          <p:cNvPr id="3" name="Notes Placeholder 2"/>
          <p:cNvSpPr>
            <a:spLocks noGrp="1"/>
          </p:cNvSpPr>
          <p:nvPr>
            <p:ph type="body" idx="1"/>
          </p:nvPr>
        </p:nvSpPr>
        <p:spPr/>
        <p:txBody>
          <a:bodyPr/>
          <a:lstStyle/>
          <a:p>
            <a:r>
              <a:rPr lang="en-GB" dirty="0" smtClean="0"/>
              <a:t>These test names are pretty</a:t>
            </a:r>
            <a:r>
              <a:rPr lang="en-GB" baseline="0" dirty="0" smtClean="0"/>
              <a:t> self-explanatory. </a:t>
            </a:r>
            <a:endParaRPr lang="en-GB" dirty="0"/>
          </a:p>
        </p:txBody>
      </p:sp>
      <p:sp>
        <p:nvSpPr>
          <p:cNvPr id="4" name="Slide Number Placeholder 3"/>
          <p:cNvSpPr>
            <a:spLocks noGrp="1"/>
          </p:cNvSpPr>
          <p:nvPr>
            <p:ph type="sldNum" sz="quarter" idx="10"/>
          </p:nvPr>
        </p:nvSpPr>
        <p:spPr/>
        <p:txBody>
          <a:bodyPr/>
          <a:lstStyle/>
          <a:p>
            <a:pPr>
              <a:defRPr/>
            </a:pPr>
            <a:fld id="{F1E55796-9B40-4372-9183-D0167C4B2F3F}" type="slidenum">
              <a:rPr lang="en-GB" smtClean="0"/>
              <a:pPr>
                <a:defRPr/>
              </a:pPr>
              <a:t>10</a:t>
            </a:fld>
            <a:endParaRPr lang="en-GB"/>
          </a:p>
        </p:txBody>
      </p:sp>
    </p:spTree>
    <p:extLst>
      <p:ext uri="{BB962C8B-B14F-4D97-AF65-F5344CB8AC3E}">
        <p14:creationId xmlns:p14="http://schemas.microsoft.com/office/powerpoint/2010/main" val="1788911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87388"/>
            <a:ext cx="4565650" cy="3425825"/>
          </a:xfrm>
        </p:spPr>
      </p:sp>
      <p:sp>
        <p:nvSpPr>
          <p:cNvPr id="3" name="Notes Placeholder 2"/>
          <p:cNvSpPr>
            <a:spLocks noGrp="1"/>
          </p:cNvSpPr>
          <p:nvPr>
            <p:ph type="body" idx="1"/>
          </p:nvPr>
        </p:nvSpPr>
        <p:spPr/>
        <p:txBody>
          <a:bodyPr/>
          <a:lstStyle/>
          <a:p>
            <a:r>
              <a:rPr lang="en-GB" dirty="0" smtClean="0"/>
              <a:t>Mann-Whitney</a:t>
            </a:r>
            <a:r>
              <a:rPr lang="en-GB" baseline="0" dirty="0" smtClean="0"/>
              <a:t> - t</a:t>
            </a:r>
            <a:r>
              <a:rPr lang="en-GB" dirty="0" smtClean="0"/>
              <a:t>wo different types of name: </a:t>
            </a:r>
          </a:p>
          <a:p>
            <a:r>
              <a:rPr lang="en-GB" dirty="0" smtClean="0"/>
              <a:t>‘Mann’ – like man</a:t>
            </a:r>
          </a:p>
          <a:p>
            <a:r>
              <a:rPr lang="en-GB" dirty="0" smtClean="0"/>
              <a:t>‘Whitney’ –</a:t>
            </a:r>
            <a:r>
              <a:rPr lang="en-GB" baseline="0" dirty="0" smtClean="0"/>
              <a:t> </a:t>
            </a:r>
            <a:r>
              <a:rPr lang="en-GB" dirty="0" smtClean="0"/>
              <a:t>woman’s name, so different to ‘man’.</a:t>
            </a:r>
          </a:p>
          <a:p>
            <a:r>
              <a:rPr lang="en-GB" dirty="0" smtClean="0"/>
              <a:t>They</a:t>
            </a:r>
            <a:r>
              <a:rPr lang="fr-FR" dirty="0" smtClean="0"/>
              <a:t>’</a:t>
            </a:r>
            <a:r>
              <a:rPr lang="en-GB" dirty="0" smtClean="0"/>
              <a:t>re independent!</a:t>
            </a:r>
          </a:p>
        </p:txBody>
      </p:sp>
      <p:sp>
        <p:nvSpPr>
          <p:cNvPr id="4" name="Slide Number Placeholder 3"/>
          <p:cNvSpPr>
            <a:spLocks noGrp="1"/>
          </p:cNvSpPr>
          <p:nvPr>
            <p:ph type="sldNum" sz="quarter" idx="10"/>
          </p:nvPr>
        </p:nvSpPr>
        <p:spPr/>
        <p:txBody>
          <a:bodyPr/>
          <a:lstStyle/>
          <a:p>
            <a:pPr>
              <a:defRPr/>
            </a:pPr>
            <a:fld id="{F1E55796-9B40-4372-9183-D0167C4B2F3F}" type="slidenum">
              <a:rPr lang="en-GB" smtClean="0"/>
              <a:pPr>
                <a:defRPr/>
              </a:pPr>
              <a:t>11</a:t>
            </a:fld>
            <a:endParaRPr lang="en-GB"/>
          </a:p>
        </p:txBody>
      </p:sp>
    </p:spTree>
    <p:extLst>
      <p:ext uri="{BB962C8B-B14F-4D97-AF65-F5344CB8AC3E}">
        <p14:creationId xmlns:p14="http://schemas.microsoft.com/office/powerpoint/2010/main" val="3895632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2C639E-87C4-438D-BBBD-F0D79896BE65}" type="datetimeFigureOut">
              <a:rPr lang="en-GB" smtClean="0"/>
              <a:pPr/>
              <a:t>29/11/2012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19F5D82-33D2-4E5A-A513-E65F431C3CB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2C639E-87C4-438D-BBBD-F0D79896BE65}" type="datetimeFigureOut">
              <a:rPr lang="en-GB" smtClean="0"/>
              <a:pPr/>
              <a:t>29/11/2012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2C639E-87C4-438D-BBBD-F0D79896BE65}" type="datetimeFigureOut">
              <a:rPr lang="en-GB" smtClean="0"/>
              <a:pPr/>
              <a:t>29/11/2012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2C639E-87C4-438D-BBBD-F0D79896BE65}" type="datetimeFigureOut">
              <a:rPr lang="en-GB" smtClean="0"/>
              <a:pPr/>
              <a:t>29/11/2012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19F5D82-33D2-4E5A-A513-E65F431C3CB0}"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2C639E-87C4-438D-BBBD-F0D79896BE65}" type="datetimeFigureOut">
              <a:rPr lang="en-GB" smtClean="0"/>
              <a:pPr/>
              <a:t>29/11/2012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19F5D82-33D2-4E5A-A513-E65F431C3C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900113" y="333375"/>
            <a:ext cx="75184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3200" i="1" baseline="0"/>
              <a:t>The Research Skills exam:</a:t>
            </a:r>
            <a:endParaRPr lang="en-GB" sz="2400" baseline="0"/>
          </a:p>
        </p:txBody>
      </p:sp>
      <p:pic>
        <p:nvPicPr>
          <p:cNvPr id="2051" name="Picture 3" descr="Four Horsemen of the Apocalyp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1125538"/>
            <a:ext cx="3271839"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4"/>
          <p:cNvSpPr txBox="1">
            <a:spLocks noChangeArrowheads="1"/>
          </p:cNvSpPr>
          <p:nvPr/>
        </p:nvSpPr>
        <p:spPr bwMode="auto">
          <a:xfrm>
            <a:off x="611188" y="5876925"/>
            <a:ext cx="82089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baseline="0"/>
              <a:t>The four horsemen of the apocalypse: pestilence, war, famine and the RS1 exam.</a:t>
            </a:r>
          </a:p>
        </p:txBody>
      </p:sp>
    </p:spTree>
    <p:extLst>
      <p:ext uri="{BB962C8B-B14F-4D97-AF65-F5344CB8AC3E}">
        <p14:creationId xmlns:p14="http://schemas.microsoft.com/office/powerpoint/2010/main" val="2234212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to remember which test…</a:t>
            </a:r>
            <a:endParaRPr lang="en-GB" dirty="0"/>
          </a:p>
        </p:txBody>
      </p:sp>
      <p:sp>
        <p:nvSpPr>
          <p:cNvPr id="3" name="Content Placeholder 2"/>
          <p:cNvSpPr>
            <a:spLocks noGrp="1"/>
          </p:cNvSpPr>
          <p:nvPr>
            <p:ph idx="1"/>
          </p:nvPr>
        </p:nvSpPr>
        <p:spPr/>
        <p:txBody>
          <a:bodyPr/>
          <a:lstStyle/>
          <a:p>
            <a:pPr marL="0" indent="0">
              <a:buNone/>
            </a:pPr>
            <a:r>
              <a:rPr lang="en-GB" dirty="0" smtClean="0"/>
              <a:t>Experimental – parametric </a:t>
            </a:r>
          </a:p>
          <a:p>
            <a:pPr marL="0" indent="0">
              <a:buNone/>
            </a:pPr>
            <a:endParaRPr lang="en-GB" dirty="0" smtClean="0"/>
          </a:p>
          <a:p>
            <a:r>
              <a:rPr lang="en-GB" dirty="0" smtClean="0"/>
              <a:t>Independent-measures </a:t>
            </a:r>
            <a:r>
              <a:rPr lang="en-GB" i="1" dirty="0" smtClean="0"/>
              <a:t>t</a:t>
            </a:r>
            <a:r>
              <a:rPr lang="en-GB" dirty="0" smtClean="0"/>
              <a:t>-test – independent measures design  </a:t>
            </a:r>
          </a:p>
          <a:p>
            <a:endParaRPr lang="en-GB" dirty="0" smtClean="0"/>
          </a:p>
          <a:p>
            <a:r>
              <a:rPr lang="en-GB" dirty="0" smtClean="0"/>
              <a:t>Repeated-measures </a:t>
            </a:r>
            <a:r>
              <a:rPr lang="en-GB" i="1" dirty="0" smtClean="0"/>
              <a:t>t</a:t>
            </a:r>
            <a:r>
              <a:rPr lang="en-GB" dirty="0" smtClean="0"/>
              <a:t>-test – repeated measures design </a:t>
            </a:r>
          </a:p>
          <a:p>
            <a:pPr marL="0" indent="0">
              <a:buNone/>
            </a:pPr>
            <a:endParaRPr lang="en-GB" dirty="0" smtClean="0"/>
          </a:p>
          <a:p>
            <a:endParaRPr lang="en-GB" dirty="0"/>
          </a:p>
        </p:txBody>
      </p:sp>
    </p:spTree>
    <p:extLst>
      <p:ext uri="{BB962C8B-B14F-4D97-AF65-F5344CB8AC3E}">
        <p14:creationId xmlns:p14="http://schemas.microsoft.com/office/powerpoint/2010/main" val="2566316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1143000"/>
          </a:xfrm>
        </p:spPr>
        <p:txBody>
          <a:bodyPr>
            <a:normAutofit fontScale="90000"/>
          </a:bodyPr>
          <a:lstStyle/>
          <a:p>
            <a:r>
              <a:rPr lang="en-GB" dirty="0" smtClean="0"/>
              <a:t>Tips to remember which test…</a:t>
            </a:r>
            <a:endParaRPr lang="en-GB" dirty="0"/>
          </a:p>
        </p:txBody>
      </p:sp>
      <p:sp>
        <p:nvSpPr>
          <p:cNvPr id="3" name="Content Placeholder 2"/>
          <p:cNvSpPr>
            <a:spLocks noGrp="1"/>
          </p:cNvSpPr>
          <p:nvPr>
            <p:ph idx="1"/>
          </p:nvPr>
        </p:nvSpPr>
        <p:spPr>
          <a:xfrm>
            <a:off x="685800" y="1412776"/>
            <a:ext cx="7772400" cy="4683224"/>
          </a:xfrm>
        </p:spPr>
        <p:txBody>
          <a:bodyPr/>
          <a:lstStyle/>
          <a:p>
            <a:pPr marL="0" indent="0">
              <a:buNone/>
            </a:pPr>
            <a:r>
              <a:rPr lang="en-GB" dirty="0" smtClean="0"/>
              <a:t>Experimental – non-parametric, 2 conditions </a:t>
            </a:r>
          </a:p>
          <a:p>
            <a:pPr marL="0" indent="0">
              <a:buNone/>
            </a:pPr>
            <a:endParaRPr lang="en-GB" dirty="0" smtClean="0"/>
          </a:p>
          <a:p>
            <a:pPr>
              <a:spcAft>
                <a:spcPts val="1800"/>
              </a:spcAft>
            </a:pPr>
            <a:r>
              <a:rPr lang="en-GB" dirty="0" smtClean="0"/>
              <a:t>Mann-Whitney – 2 different types of name, so independent</a:t>
            </a:r>
          </a:p>
          <a:p>
            <a:pPr>
              <a:spcAft>
                <a:spcPts val="1800"/>
              </a:spcAft>
            </a:pPr>
            <a:endParaRPr lang="en-GB" dirty="0" smtClean="0"/>
          </a:p>
          <a:p>
            <a:pPr>
              <a:spcAft>
                <a:spcPts val="1800"/>
              </a:spcAft>
            </a:pPr>
            <a:r>
              <a:rPr lang="en-GB" dirty="0" smtClean="0"/>
              <a:t>Wilcoxon – the other one, i.e., repeated </a:t>
            </a:r>
          </a:p>
          <a:p>
            <a:endParaRPr lang="en-GB" dirty="0"/>
          </a:p>
        </p:txBody>
      </p:sp>
    </p:spTree>
    <p:extLst>
      <p:ext uri="{BB962C8B-B14F-4D97-AF65-F5344CB8AC3E}">
        <p14:creationId xmlns:p14="http://schemas.microsoft.com/office/powerpoint/2010/main" val="3925800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1143000"/>
          </a:xfrm>
        </p:spPr>
        <p:txBody>
          <a:bodyPr>
            <a:normAutofit fontScale="90000"/>
          </a:bodyPr>
          <a:lstStyle/>
          <a:p>
            <a:r>
              <a:rPr lang="en-GB" dirty="0" smtClean="0"/>
              <a:t>Tips to remember which test…</a:t>
            </a:r>
            <a:endParaRPr lang="en-GB" dirty="0"/>
          </a:p>
        </p:txBody>
      </p:sp>
      <p:sp>
        <p:nvSpPr>
          <p:cNvPr id="3" name="Content Placeholder 2"/>
          <p:cNvSpPr>
            <a:spLocks noGrp="1"/>
          </p:cNvSpPr>
          <p:nvPr>
            <p:ph idx="1"/>
          </p:nvPr>
        </p:nvSpPr>
        <p:spPr>
          <a:xfrm>
            <a:off x="685800" y="1412776"/>
            <a:ext cx="7772400" cy="4683224"/>
          </a:xfrm>
        </p:spPr>
        <p:txBody>
          <a:bodyPr/>
          <a:lstStyle/>
          <a:p>
            <a:pPr marL="0" indent="0">
              <a:buNone/>
            </a:pPr>
            <a:r>
              <a:rPr lang="en-GB" dirty="0" smtClean="0"/>
              <a:t>Experimental – non-parametric, 3 or more conditions </a:t>
            </a:r>
          </a:p>
          <a:p>
            <a:pPr marL="0" indent="0">
              <a:buNone/>
            </a:pPr>
            <a:endParaRPr lang="en-GB" dirty="0" smtClean="0"/>
          </a:p>
          <a:p>
            <a:pPr>
              <a:spcAft>
                <a:spcPts val="1800"/>
              </a:spcAft>
            </a:pPr>
            <a:r>
              <a:rPr lang="en-GB" dirty="0" err="1"/>
              <a:t>Kruskal</a:t>
            </a:r>
            <a:r>
              <a:rPr lang="en-GB" dirty="0"/>
              <a:t>-Wallis – </a:t>
            </a:r>
            <a:r>
              <a:rPr lang="en-GB" dirty="0" smtClean="0"/>
              <a:t>independent design </a:t>
            </a:r>
            <a:endParaRPr lang="en-GB" dirty="0"/>
          </a:p>
          <a:p>
            <a:pPr>
              <a:spcAft>
                <a:spcPts val="1800"/>
              </a:spcAft>
            </a:pPr>
            <a:endParaRPr lang="en-GB" dirty="0" smtClean="0"/>
          </a:p>
          <a:p>
            <a:pPr>
              <a:spcAft>
                <a:spcPts val="1800"/>
              </a:spcAft>
            </a:pPr>
            <a:r>
              <a:rPr lang="en-GB" dirty="0" smtClean="0"/>
              <a:t>Friedman’s – repeated design </a:t>
            </a:r>
            <a:endParaRPr lang="en-GB" dirty="0"/>
          </a:p>
        </p:txBody>
      </p:sp>
    </p:spTree>
    <p:extLst>
      <p:ext uri="{BB962C8B-B14F-4D97-AF65-F5344CB8AC3E}">
        <p14:creationId xmlns:p14="http://schemas.microsoft.com/office/powerpoint/2010/main" val="272286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914400" y="857251"/>
            <a:ext cx="75184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3200" i="1" baseline="0"/>
              <a:t>Section 1: Basic concepts</a:t>
            </a:r>
          </a:p>
          <a:p>
            <a:pPr>
              <a:spcBef>
                <a:spcPct val="50000"/>
              </a:spcBef>
            </a:pPr>
            <a:endParaRPr lang="en-GB" sz="2400" i="1" baseline="0"/>
          </a:p>
          <a:p>
            <a:pPr>
              <a:spcBef>
                <a:spcPct val="50000"/>
              </a:spcBef>
            </a:pPr>
            <a:r>
              <a:rPr lang="en-GB" sz="2400" i="1" baseline="0"/>
              <a:t>Ten multiple choice questions, testing knowledge of basic statistical concepts.</a:t>
            </a:r>
          </a:p>
          <a:p>
            <a:pPr>
              <a:spcBef>
                <a:spcPct val="50000"/>
              </a:spcBef>
            </a:pPr>
            <a:r>
              <a:rPr lang="en-GB" sz="2400" baseline="0"/>
              <a:t>Revise by writing clear definitions of terms such as "mean", "standard deviation", "normal distribution", "ratio data", "one-tailed test", etc.</a:t>
            </a:r>
          </a:p>
          <a:p>
            <a:pPr>
              <a:spcBef>
                <a:spcPct val="50000"/>
              </a:spcBef>
            </a:pPr>
            <a:endParaRPr lang="en-GB" sz="2400" baseline="0"/>
          </a:p>
          <a:p>
            <a:pPr>
              <a:spcBef>
                <a:spcPct val="50000"/>
              </a:spcBef>
            </a:pPr>
            <a:r>
              <a:rPr lang="en-GB" sz="2400" baseline="0"/>
              <a:t>Read all of the five alternatives carefully, before making your choice.</a:t>
            </a:r>
          </a:p>
        </p:txBody>
      </p:sp>
    </p:spTree>
    <p:extLst>
      <p:ext uri="{BB962C8B-B14F-4D97-AF65-F5344CB8AC3E}">
        <p14:creationId xmlns:p14="http://schemas.microsoft.com/office/powerpoint/2010/main" val="676742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838200" y="533401"/>
            <a:ext cx="75184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dirty="0" smtClean="0">
                <a:latin typeface="Times New Roman" pitchFamily="18" charset="0"/>
              </a:rPr>
              <a:t>1. </a:t>
            </a:r>
            <a:r>
              <a:rPr lang="en-GB" sz="2400" baseline="0" dirty="0">
                <a:latin typeface="Times New Roman" pitchFamily="18" charset="0"/>
              </a:rPr>
              <a:t>	</a:t>
            </a:r>
            <a:r>
              <a:rPr lang="en-GB" sz="2400" b="0" baseline="0" dirty="0">
                <a:latin typeface="Times New Roman" pitchFamily="18" charset="0"/>
              </a:rPr>
              <a:t>The Standard deviation is:</a:t>
            </a:r>
          </a:p>
          <a:p>
            <a:pPr>
              <a:spcBef>
                <a:spcPct val="50000"/>
              </a:spcBef>
            </a:pPr>
            <a:r>
              <a:rPr lang="en-GB" sz="2400" b="0" baseline="0" dirty="0">
                <a:latin typeface="Times New Roman" pitchFamily="18" charset="0"/>
              </a:rPr>
              <a:t>	(a) a statistic that tells us how well our sample mean is likely to reflect the true, population, mean.</a:t>
            </a:r>
          </a:p>
          <a:p>
            <a:pPr>
              <a:spcBef>
                <a:spcPct val="50000"/>
              </a:spcBef>
            </a:pPr>
            <a:r>
              <a:rPr lang="en-GB" sz="2400" b="0" baseline="0" dirty="0">
                <a:latin typeface="Times New Roman" pitchFamily="18" charset="0"/>
              </a:rPr>
              <a:t>	(b) a statistic that tells us how scores are distributed around the mean of the set of scores.</a:t>
            </a:r>
          </a:p>
          <a:p>
            <a:pPr>
              <a:spcBef>
                <a:spcPct val="50000"/>
              </a:spcBef>
            </a:pPr>
            <a:r>
              <a:rPr lang="en-GB" sz="2400" b="0" baseline="0" dirty="0">
                <a:latin typeface="Times New Roman" pitchFamily="18" charset="0"/>
              </a:rPr>
              <a:t>	(c) a statistic that tells us whether scores are normally distributed.</a:t>
            </a:r>
          </a:p>
          <a:p>
            <a:pPr>
              <a:spcBef>
                <a:spcPct val="50000"/>
              </a:spcBef>
            </a:pPr>
            <a:r>
              <a:rPr lang="en-GB" sz="2400" b="0" baseline="0" dirty="0">
                <a:latin typeface="Times New Roman" pitchFamily="18" charset="0"/>
              </a:rPr>
              <a:t>	(d) a statistic that tells us what is the most commonly-occurring value in a set of scores.</a:t>
            </a:r>
          </a:p>
          <a:p>
            <a:pPr>
              <a:spcBef>
                <a:spcPct val="50000"/>
              </a:spcBef>
            </a:pPr>
            <a:r>
              <a:rPr lang="en-GB" sz="2400" b="0" baseline="0" dirty="0">
                <a:latin typeface="Times New Roman" pitchFamily="18" charset="0"/>
              </a:rPr>
              <a:t>	(e) none of the above.</a:t>
            </a:r>
          </a:p>
          <a:p>
            <a:pPr>
              <a:spcBef>
                <a:spcPct val="50000"/>
              </a:spcBef>
            </a:pPr>
            <a:r>
              <a:rPr lang="en-GB" sz="2400" b="0" baseline="0" dirty="0">
                <a:latin typeface="Times New Roman" pitchFamily="18" charset="0"/>
              </a:rPr>
              <a:t>	</a:t>
            </a:r>
            <a:r>
              <a:rPr lang="en-GB" sz="2400" baseline="0" dirty="0">
                <a:latin typeface="Times New Roman" pitchFamily="18" charset="0"/>
              </a:rPr>
              <a:t>Correct definition			</a:t>
            </a:r>
            <a:endParaRPr lang="en-GB" sz="2400" baseline="0" dirty="0"/>
          </a:p>
        </p:txBody>
      </p:sp>
      <p:sp>
        <p:nvSpPr>
          <p:cNvPr id="98307" name="Text Box 3"/>
          <p:cNvSpPr txBox="1">
            <a:spLocks noChangeArrowheads="1"/>
          </p:cNvSpPr>
          <p:nvPr/>
        </p:nvSpPr>
        <p:spPr bwMode="auto">
          <a:xfrm>
            <a:off x="4038600" y="5257801"/>
            <a:ext cx="320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baseline="0"/>
              <a:t>      </a:t>
            </a:r>
            <a:r>
              <a:rPr lang="en-GB" sz="2400" baseline="0">
                <a:latin typeface="Times New Roman" pitchFamily="18" charset="0"/>
              </a:rPr>
              <a:t>[ b	]</a:t>
            </a:r>
            <a:endParaRPr lang="en-GB" sz="2400" baseline="0"/>
          </a:p>
          <a:p>
            <a:pPr>
              <a:spcBef>
                <a:spcPct val="50000"/>
              </a:spcBef>
            </a:pPr>
            <a:endParaRPr lang="en-GB" baseline="0"/>
          </a:p>
        </p:txBody>
      </p:sp>
    </p:spTree>
    <p:extLst>
      <p:ext uri="{BB962C8B-B14F-4D97-AF65-F5344CB8AC3E}">
        <p14:creationId xmlns:p14="http://schemas.microsoft.com/office/powerpoint/2010/main" val="183113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838200" y="533401"/>
            <a:ext cx="7518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a:latin typeface="Times New Roman" pitchFamily="18" charset="0"/>
              </a:rPr>
              <a:t>2. 	</a:t>
            </a:r>
            <a:r>
              <a:rPr lang="en-GB" sz="2400" b="0" baseline="0">
                <a:latin typeface="Times New Roman" pitchFamily="18" charset="0"/>
              </a:rPr>
              <a:t> If the null hypothesis is true, then </a:t>
            </a:r>
            <a:r>
              <a:rPr lang="en-GB" sz="2400" b="0" i="1" baseline="0">
                <a:latin typeface="Times New Roman" pitchFamily="18" charset="0"/>
              </a:rPr>
              <a:t>p</a:t>
            </a:r>
            <a:r>
              <a:rPr lang="en-GB" sz="2400" b="0" baseline="0">
                <a:latin typeface="Times New Roman" pitchFamily="18" charset="0"/>
              </a:rPr>
              <a:t> &lt; .05 means:</a:t>
            </a:r>
          </a:p>
          <a:p>
            <a:pPr>
              <a:spcBef>
                <a:spcPct val="50000"/>
              </a:spcBef>
            </a:pPr>
            <a:r>
              <a:rPr lang="en-GB" sz="2400" b="0" baseline="0">
                <a:latin typeface="Times New Roman" pitchFamily="18" charset="0"/>
              </a:rPr>
              <a:t>	(a) the obtained result is not due to chance.</a:t>
            </a:r>
          </a:p>
          <a:p>
            <a:pPr>
              <a:spcBef>
                <a:spcPct val="50000"/>
              </a:spcBef>
            </a:pPr>
            <a:r>
              <a:rPr lang="en-GB" sz="2400" b="0" baseline="0">
                <a:latin typeface="Times New Roman" pitchFamily="18" charset="0"/>
              </a:rPr>
              <a:t>	(b) the obtained result is a fairly important effect.</a:t>
            </a:r>
          </a:p>
          <a:p>
            <a:pPr>
              <a:spcBef>
                <a:spcPct val="50000"/>
              </a:spcBef>
            </a:pPr>
            <a:r>
              <a:rPr lang="en-GB" sz="2400" b="0" baseline="0">
                <a:latin typeface="Times New Roman" pitchFamily="18" charset="0"/>
              </a:rPr>
              <a:t>	(c) the obtained result is likely to occur by chance 95% of the time.</a:t>
            </a:r>
          </a:p>
          <a:p>
            <a:pPr>
              <a:spcBef>
                <a:spcPct val="50000"/>
              </a:spcBef>
            </a:pPr>
            <a:r>
              <a:rPr lang="en-GB" sz="2400" b="0" baseline="0">
                <a:latin typeface="Times New Roman" pitchFamily="18" charset="0"/>
              </a:rPr>
              <a:t>	(d) the obtained result is likely to occur by chance less than 5 times in a hundred.</a:t>
            </a:r>
          </a:p>
          <a:p>
            <a:pPr>
              <a:spcBef>
                <a:spcPct val="50000"/>
              </a:spcBef>
            </a:pPr>
            <a:r>
              <a:rPr lang="en-GB" sz="2400" b="0" baseline="0">
                <a:latin typeface="Times New Roman" pitchFamily="18" charset="0"/>
              </a:rPr>
              <a:t>	(e) the obtained result is likely to occur by chance 5 times in a hundred.</a:t>
            </a:r>
          </a:p>
          <a:p>
            <a:pPr>
              <a:spcBef>
                <a:spcPct val="50000"/>
              </a:spcBef>
            </a:pPr>
            <a:r>
              <a:rPr lang="en-GB" sz="2400" b="0" baseline="0">
                <a:latin typeface="Times New Roman" pitchFamily="18" charset="0"/>
              </a:rPr>
              <a:t>	</a:t>
            </a:r>
            <a:r>
              <a:rPr lang="en-GB" sz="2400" baseline="0">
                <a:latin typeface="Times New Roman" pitchFamily="18" charset="0"/>
              </a:rPr>
              <a:t>Correct definition:	</a:t>
            </a:r>
            <a:endParaRPr lang="en-GB" sz="2400" baseline="0"/>
          </a:p>
        </p:txBody>
      </p:sp>
      <p:sp>
        <p:nvSpPr>
          <p:cNvPr id="100355" name="Text Box 3"/>
          <p:cNvSpPr txBox="1">
            <a:spLocks noChangeArrowheads="1"/>
          </p:cNvSpPr>
          <p:nvPr/>
        </p:nvSpPr>
        <p:spPr bwMode="auto">
          <a:xfrm>
            <a:off x="4038600" y="5257801"/>
            <a:ext cx="320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baseline="0"/>
              <a:t>      </a:t>
            </a:r>
            <a:r>
              <a:rPr lang="en-GB" sz="2400" baseline="0">
                <a:latin typeface="Times New Roman" pitchFamily="18" charset="0"/>
              </a:rPr>
              <a:t>[ d ]</a:t>
            </a:r>
            <a:endParaRPr lang="en-GB" sz="2400" baseline="0"/>
          </a:p>
          <a:p>
            <a:pPr>
              <a:spcBef>
                <a:spcPct val="50000"/>
              </a:spcBef>
            </a:pPr>
            <a:endParaRPr lang="en-GB" baseline="0"/>
          </a:p>
        </p:txBody>
      </p:sp>
    </p:spTree>
    <p:extLst>
      <p:ext uri="{BB962C8B-B14F-4D97-AF65-F5344CB8AC3E}">
        <p14:creationId xmlns:p14="http://schemas.microsoft.com/office/powerpoint/2010/main" val="1787042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838200" y="533400"/>
            <a:ext cx="75184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3200" i="1" baseline="0" dirty="0"/>
              <a:t>Section 2: Interpreting SPSS output:</a:t>
            </a:r>
          </a:p>
          <a:p>
            <a:pPr>
              <a:spcBef>
                <a:spcPct val="50000"/>
              </a:spcBef>
            </a:pPr>
            <a:r>
              <a:rPr lang="en-US" sz="3600" dirty="0"/>
              <a:t>Two parts: in each, you get SPSS output from a study, and </a:t>
            </a:r>
            <a:r>
              <a:rPr lang="en-US" sz="3600" dirty="0" smtClean="0"/>
              <a:t>10 questions </a:t>
            </a:r>
            <a:r>
              <a:rPr lang="en-US" sz="3600" dirty="0"/>
              <a:t>to answer about it. </a:t>
            </a:r>
          </a:p>
          <a:p>
            <a:pPr>
              <a:spcBef>
                <a:spcPct val="50000"/>
              </a:spcBef>
            </a:pPr>
            <a:endParaRPr lang="en-GB" sz="3600" i="1" baseline="0" dirty="0"/>
          </a:p>
        </p:txBody>
      </p:sp>
    </p:spTree>
    <p:extLst>
      <p:ext uri="{BB962C8B-B14F-4D97-AF65-F5344CB8AC3E}">
        <p14:creationId xmlns:p14="http://schemas.microsoft.com/office/powerpoint/2010/main" val="1688809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79389" y="188914"/>
            <a:ext cx="83530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i="1" baseline="0" dirty="0"/>
              <a:t>Are there sex differences in car parking ability</a:t>
            </a:r>
            <a:r>
              <a:rPr lang="en-GB" sz="2400" i="1" baseline="0" dirty="0" smtClean="0"/>
              <a:t>?</a:t>
            </a:r>
            <a:endParaRPr lang="en-GB" sz="2400" i="1" baseline="0" dirty="0"/>
          </a:p>
        </p:txBody>
      </p:sp>
      <p:pic>
        <p:nvPicPr>
          <p:cNvPr id="10300" name="Picture 1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3640" y="1052737"/>
            <a:ext cx="4170528" cy="337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73072" y="4581128"/>
            <a:ext cx="8137723" cy="1200329"/>
          </a:xfrm>
          <a:prstGeom prst="rect">
            <a:avLst/>
          </a:prstGeom>
        </p:spPr>
        <p:txBody>
          <a:bodyPr wrap="square">
            <a:spAutoFit/>
          </a:bodyPr>
          <a:lstStyle/>
          <a:p>
            <a:pPr>
              <a:spcBef>
                <a:spcPct val="50000"/>
              </a:spcBef>
            </a:pPr>
            <a:r>
              <a:rPr lang="en-GB" sz="2400" baseline="0" dirty="0" smtClean="0"/>
              <a:t>An experimenter times how fast 9 women and 9 men can park their car. The data do not show homogeneity of variance.</a:t>
            </a:r>
            <a:endParaRPr lang="en-GB" sz="2400" baseline="0" dirty="0"/>
          </a:p>
        </p:txBody>
      </p:sp>
    </p:spTree>
    <p:extLst>
      <p:ext uri="{BB962C8B-B14F-4D97-AF65-F5344CB8AC3E}">
        <p14:creationId xmlns:p14="http://schemas.microsoft.com/office/powerpoint/2010/main" val="1920658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71003" y="549000"/>
            <a:ext cx="5436096" cy="5170645"/>
          </a:xfrm>
          <a:prstGeom prst="rect">
            <a:avLst/>
          </a:prstGeom>
        </p:spPr>
        <p:txBody>
          <a:bodyPr wrap="square">
            <a:spAutoFit/>
          </a:bodyPr>
          <a:lstStyle/>
          <a:p>
            <a:r>
              <a:rPr lang="en-US" sz="2200" dirty="0"/>
              <a:t>1. </a:t>
            </a:r>
            <a:r>
              <a:rPr lang="en-US" sz="2200" dirty="0" smtClean="0"/>
              <a:t>Which </a:t>
            </a:r>
            <a:r>
              <a:rPr lang="en-US" sz="2200" dirty="0"/>
              <a:t>is the most appropriate statistical test to perform on these data?</a:t>
            </a:r>
            <a:endParaRPr lang="en-GB" sz="2200" dirty="0"/>
          </a:p>
          <a:p>
            <a:r>
              <a:rPr lang="en-US" sz="2200" dirty="0" smtClean="0"/>
              <a:t>(</a:t>
            </a:r>
            <a:r>
              <a:rPr lang="en-US" sz="2200" dirty="0"/>
              <a:t>a) Wilcoxon </a:t>
            </a:r>
            <a:r>
              <a:rPr lang="en-US" sz="2200" dirty="0" smtClean="0"/>
              <a:t>matched-pairs test</a:t>
            </a:r>
            <a:endParaRPr lang="en-GB" sz="2200" dirty="0"/>
          </a:p>
          <a:p>
            <a:r>
              <a:rPr lang="en-US" sz="2200" dirty="0" smtClean="0"/>
              <a:t>(</a:t>
            </a:r>
            <a:r>
              <a:rPr lang="en-US" sz="2200" dirty="0"/>
              <a:t>b) Mann-Whitney </a:t>
            </a:r>
            <a:r>
              <a:rPr lang="en-US" sz="2200" dirty="0" smtClean="0"/>
              <a:t>test</a:t>
            </a:r>
            <a:endParaRPr lang="en-GB" sz="2200" dirty="0"/>
          </a:p>
          <a:p>
            <a:r>
              <a:rPr lang="en-US" sz="2200" dirty="0" smtClean="0"/>
              <a:t>(</a:t>
            </a:r>
            <a:r>
              <a:rPr lang="en-US" sz="2200" dirty="0"/>
              <a:t>c) </a:t>
            </a:r>
            <a:r>
              <a:rPr lang="en-US" sz="2200" dirty="0" smtClean="0"/>
              <a:t>Spearman's correlation test</a:t>
            </a:r>
          </a:p>
          <a:p>
            <a:endParaRPr lang="en-US" sz="2200" dirty="0"/>
          </a:p>
          <a:p>
            <a:endParaRPr lang="en-GB" sz="2200" dirty="0"/>
          </a:p>
          <a:p>
            <a:r>
              <a:rPr lang="en-US" sz="2200" dirty="0"/>
              <a:t> </a:t>
            </a:r>
            <a:endParaRPr lang="en-GB" sz="2200" dirty="0"/>
          </a:p>
          <a:p>
            <a:r>
              <a:rPr lang="en-US" sz="2200" dirty="0"/>
              <a:t>2. </a:t>
            </a:r>
            <a:r>
              <a:rPr lang="en-US" sz="2200" dirty="0" smtClean="0"/>
              <a:t>The </a:t>
            </a:r>
            <a:r>
              <a:rPr lang="en-US" sz="2200" dirty="0"/>
              <a:t>test results shown </a:t>
            </a:r>
            <a:r>
              <a:rPr lang="en-US" sz="2200" dirty="0" smtClean="0"/>
              <a:t>in </a:t>
            </a:r>
            <a:r>
              <a:rPr lang="en-US" sz="2200" dirty="0"/>
              <a:t>the "Test </a:t>
            </a:r>
            <a:r>
              <a:rPr lang="en-US" sz="2200" dirty="0" smtClean="0"/>
              <a:t>Statistics“ table </a:t>
            </a:r>
            <a:r>
              <a:rPr lang="en-US" sz="2200" dirty="0"/>
              <a:t>are all: </a:t>
            </a:r>
            <a:endParaRPr lang="en-GB" sz="2200" dirty="0"/>
          </a:p>
          <a:p>
            <a:r>
              <a:rPr lang="en-US" sz="2200" dirty="0" smtClean="0"/>
              <a:t>(</a:t>
            </a:r>
            <a:r>
              <a:rPr lang="en-US" sz="2200" dirty="0"/>
              <a:t>a) </a:t>
            </a:r>
            <a:r>
              <a:rPr lang="en-US" sz="2200" dirty="0" smtClean="0"/>
              <a:t>Statistically significant at </a:t>
            </a:r>
            <a:r>
              <a:rPr lang="en-US" sz="2200" i="1" dirty="0"/>
              <a:t>p</a:t>
            </a:r>
            <a:r>
              <a:rPr lang="en-US" sz="2200" dirty="0"/>
              <a:t> &lt; </a:t>
            </a:r>
            <a:r>
              <a:rPr lang="en-US" sz="2200" dirty="0" smtClean="0"/>
              <a:t>.05</a:t>
            </a:r>
            <a:endParaRPr lang="en-GB" sz="2200" dirty="0"/>
          </a:p>
          <a:p>
            <a:r>
              <a:rPr lang="en-US" sz="2200" dirty="0" smtClean="0"/>
              <a:t>(b) Statistically significant at </a:t>
            </a:r>
            <a:r>
              <a:rPr lang="en-US" sz="2200" i="1" dirty="0"/>
              <a:t>p</a:t>
            </a:r>
            <a:r>
              <a:rPr lang="en-US" sz="2200" dirty="0"/>
              <a:t> </a:t>
            </a:r>
            <a:r>
              <a:rPr lang="en-US" sz="2200" dirty="0" smtClean="0"/>
              <a:t>&gt; .</a:t>
            </a:r>
            <a:r>
              <a:rPr lang="en-US" sz="2200" dirty="0"/>
              <a:t>05.</a:t>
            </a:r>
            <a:endParaRPr lang="en-GB" sz="2200" dirty="0"/>
          </a:p>
          <a:p>
            <a:r>
              <a:rPr lang="en-US" sz="2200" dirty="0" smtClean="0"/>
              <a:t>(</a:t>
            </a:r>
            <a:r>
              <a:rPr lang="en-US" sz="2200" dirty="0"/>
              <a:t>c) Not </a:t>
            </a:r>
            <a:r>
              <a:rPr lang="en-US" sz="2200" dirty="0" smtClean="0"/>
              <a:t>statistically significant at </a:t>
            </a:r>
          </a:p>
          <a:p>
            <a:r>
              <a:rPr lang="en-US" sz="2200" i="1" dirty="0" smtClean="0"/>
              <a:t>p</a:t>
            </a:r>
            <a:r>
              <a:rPr lang="en-US" sz="2200" dirty="0" smtClean="0"/>
              <a:t> </a:t>
            </a:r>
            <a:r>
              <a:rPr lang="en-US" sz="2200" dirty="0"/>
              <a:t>&lt; .</a:t>
            </a:r>
            <a:r>
              <a:rPr lang="en-US" sz="2200" dirty="0" smtClean="0"/>
              <a:t>05</a:t>
            </a:r>
            <a:endParaRPr lang="en-GB" sz="2200" dirty="0"/>
          </a:p>
        </p:txBody>
      </p:sp>
      <p:pic>
        <p:nvPicPr>
          <p:cNvPr id="8"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59892"/>
            <a:ext cx="3528392" cy="286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9307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71003" y="549000"/>
            <a:ext cx="5436096" cy="5170645"/>
          </a:xfrm>
          <a:prstGeom prst="rect">
            <a:avLst/>
          </a:prstGeom>
        </p:spPr>
        <p:txBody>
          <a:bodyPr wrap="square">
            <a:spAutoFit/>
          </a:bodyPr>
          <a:lstStyle/>
          <a:p>
            <a:r>
              <a:rPr lang="en-US" sz="2200" dirty="0"/>
              <a:t>1. </a:t>
            </a:r>
            <a:r>
              <a:rPr lang="en-US" sz="2200" dirty="0" smtClean="0"/>
              <a:t>Which </a:t>
            </a:r>
            <a:r>
              <a:rPr lang="en-US" sz="2200" dirty="0"/>
              <a:t>is the most appropriate statistical test to perform on these data?</a:t>
            </a:r>
            <a:endParaRPr lang="en-GB" sz="2200" dirty="0"/>
          </a:p>
          <a:p>
            <a:r>
              <a:rPr lang="en-US" sz="2200" dirty="0" smtClean="0"/>
              <a:t>(</a:t>
            </a:r>
            <a:r>
              <a:rPr lang="en-US" sz="2200" dirty="0"/>
              <a:t>a) Wilcoxon </a:t>
            </a:r>
            <a:r>
              <a:rPr lang="en-US" sz="2200" dirty="0" smtClean="0"/>
              <a:t>matched-pairs test</a:t>
            </a:r>
            <a:endParaRPr lang="en-GB" sz="2200" dirty="0"/>
          </a:p>
          <a:p>
            <a:r>
              <a:rPr lang="en-US" sz="2200" dirty="0" smtClean="0">
                <a:solidFill>
                  <a:srgbClr val="FF0000"/>
                </a:solidFill>
              </a:rPr>
              <a:t>(</a:t>
            </a:r>
            <a:r>
              <a:rPr lang="en-US" sz="2200" dirty="0">
                <a:solidFill>
                  <a:srgbClr val="FF0000"/>
                </a:solidFill>
              </a:rPr>
              <a:t>b) Mann-Whitney </a:t>
            </a:r>
            <a:r>
              <a:rPr lang="en-US" sz="2200" dirty="0" smtClean="0">
                <a:solidFill>
                  <a:srgbClr val="FF0000"/>
                </a:solidFill>
              </a:rPr>
              <a:t>test</a:t>
            </a:r>
            <a:endParaRPr lang="en-GB" sz="2200" dirty="0">
              <a:solidFill>
                <a:srgbClr val="FF0000"/>
              </a:solidFill>
            </a:endParaRPr>
          </a:p>
          <a:p>
            <a:r>
              <a:rPr lang="en-US" sz="2200" dirty="0" smtClean="0"/>
              <a:t>(</a:t>
            </a:r>
            <a:r>
              <a:rPr lang="en-US" sz="2200" dirty="0"/>
              <a:t>c) </a:t>
            </a:r>
            <a:r>
              <a:rPr lang="en-US" sz="2200" dirty="0" smtClean="0"/>
              <a:t>Spearman's correlation </a:t>
            </a:r>
            <a:r>
              <a:rPr lang="en-US" sz="2200" dirty="0"/>
              <a:t>test</a:t>
            </a:r>
            <a:r>
              <a:rPr lang="en-US" sz="2200" dirty="0" smtClean="0"/>
              <a:t>.</a:t>
            </a:r>
          </a:p>
          <a:p>
            <a:endParaRPr lang="en-US" sz="2200" dirty="0"/>
          </a:p>
          <a:p>
            <a:endParaRPr lang="en-GB" sz="2200" dirty="0"/>
          </a:p>
          <a:p>
            <a:r>
              <a:rPr lang="en-US" sz="2200" dirty="0"/>
              <a:t> </a:t>
            </a:r>
            <a:endParaRPr lang="en-GB" sz="2200" dirty="0"/>
          </a:p>
          <a:p>
            <a:r>
              <a:rPr lang="en-US" sz="2200" dirty="0"/>
              <a:t>2. </a:t>
            </a:r>
            <a:r>
              <a:rPr lang="en-US" sz="2200" dirty="0" smtClean="0"/>
              <a:t>The </a:t>
            </a:r>
            <a:r>
              <a:rPr lang="en-US" sz="2200" dirty="0"/>
              <a:t>test results shown </a:t>
            </a:r>
            <a:r>
              <a:rPr lang="en-US" sz="2200" dirty="0" smtClean="0"/>
              <a:t>in </a:t>
            </a:r>
            <a:r>
              <a:rPr lang="en-US" sz="2200" dirty="0"/>
              <a:t>the "Test </a:t>
            </a:r>
            <a:r>
              <a:rPr lang="en-US" sz="2200" dirty="0" smtClean="0"/>
              <a:t>Statistics“ table </a:t>
            </a:r>
            <a:r>
              <a:rPr lang="en-US" sz="2200" dirty="0"/>
              <a:t>are all: </a:t>
            </a:r>
            <a:endParaRPr lang="en-GB" sz="2200" dirty="0"/>
          </a:p>
          <a:p>
            <a:r>
              <a:rPr lang="en-US" sz="2200" dirty="0" smtClean="0"/>
              <a:t>(</a:t>
            </a:r>
            <a:r>
              <a:rPr lang="en-US" sz="2200" dirty="0"/>
              <a:t>a) </a:t>
            </a:r>
            <a:r>
              <a:rPr lang="en-US" sz="2200" dirty="0" smtClean="0"/>
              <a:t>Statistically significant at </a:t>
            </a:r>
            <a:r>
              <a:rPr lang="en-US" sz="2200" i="1" dirty="0"/>
              <a:t>p</a:t>
            </a:r>
            <a:r>
              <a:rPr lang="en-US" sz="2200" dirty="0"/>
              <a:t> &lt; </a:t>
            </a:r>
            <a:r>
              <a:rPr lang="en-US" sz="2200" dirty="0" smtClean="0"/>
              <a:t>.05</a:t>
            </a:r>
            <a:endParaRPr lang="en-GB" sz="2200" dirty="0"/>
          </a:p>
          <a:p>
            <a:r>
              <a:rPr lang="en-US" sz="2200" dirty="0" smtClean="0"/>
              <a:t>(b) Statistically significant at </a:t>
            </a:r>
            <a:r>
              <a:rPr lang="en-US" sz="2200" i="1" dirty="0"/>
              <a:t>p</a:t>
            </a:r>
            <a:r>
              <a:rPr lang="en-US" sz="2200" dirty="0"/>
              <a:t> </a:t>
            </a:r>
            <a:r>
              <a:rPr lang="en-US" sz="2200" dirty="0" smtClean="0"/>
              <a:t>&gt; .05</a:t>
            </a:r>
            <a:endParaRPr lang="en-GB" sz="2200" dirty="0"/>
          </a:p>
          <a:p>
            <a:r>
              <a:rPr lang="en-US" sz="2200" dirty="0" smtClean="0">
                <a:solidFill>
                  <a:srgbClr val="FF0000"/>
                </a:solidFill>
              </a:rPr>
              <a:t>(</a:t>
            </a:r>
            <a:r>
              <a:rPr lang="en-US" sz="2200" dirty="0">
                <a:solidFill>
                  <a:srgbClr val="FF0000"/>
                </a:solidFill>
              </a:rPr>
              <a:t>c) Not </a:t>
            </a:r>
            <a:r>
              <a:rPr lang="en-US" sz="2200" dirty="0" smtClean="0">
                <a:solidFill>
                  <a:srgbClr val="FF0000"/>
                </a:solidFill>
              </a:rPr>
              <a:t>statistically significant at </a:t>
            </a:r>
          </a:p>
          <a:p>
            <a:r>
              <a:rPr lang="en-US" sz="2200" i="1" dirty="0" smtClean="0">
                <a:solidFill>
                  <a:srgbClr val="FF0000"/>
                </a:solidFill>
              </a:rPr>
              <a:t>p</a:t>
            </a:r>
            <a:r>
              <a:rPr lang="en-US" sz="2200" dirty="0" smtClean="0">
                <a:solidFill>
                  <a:srgbClr val="FF0000"/>
                </a:solidFill>
              </a:rPr>
              <a:t> &lt; .05</a:t>
            </a:r>
            <a:endParaRPr lang="en-GB" sz="2200" dirty="0">
              <a:solidFill>
                <a:srgbClr val="FF0000"/>
              </a:solidFill>
            </a:endParaRPr>
          </a:p>
        </p:txBody>
      </p:sp>
      <p:pic>
        <p:nvPicPr>
          <p:cNvPr id="8" name="Picture 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59892"/>
            <a:ext cx="3528392" cy="286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4986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4624"/>
            <a:ext cx="7772400" cy="1143000"/>
          </a:xfrm>
        </p:spPr>
        <p:txBody>
          <a:bodyPr/>
          <a:lstStyle/>
          <a:p>
            <a:pPr marL="484632" indent="0" eaLnBrk="1" fontAlgn="auto" hangingPunct="1">
              <a:spcAft>
                <a:spcPts val="0"/>
              </a:spcAft>
              <a:defRPr/>
            </a:pPr>
            <a:r>
              <a:rPr lang="en-US" dirty="0">
                <a:solidFill>
                  <a:srgbClr val="000000"/>
                </a:solidFill>
                <a:ea typeface="+mj-ea"/>
                <a:cs typeface="+mj-cs"/>
              </a:rPr>
              <a:t>What to expect… </a:t>
            </a:r>
          </a:p>
        </p:txBody>
      </p:sp>
      <p:sp>
        <p:nvSpPr>
          <p:cNvPr id="21507" name="Rectangle 3"/>
          <p:cNvSpPr>
            <a:spLocks noGrp="1" noChangeArrowheads="1"/>
          </p:cNvSpPr>
          <p:nvPr>
            <p:ph idx="1"/>
          </p:nvPr>
        </p:nvSpPr>
        <p:spPr>
          <a:xfrm>
            <a:off x="457200" y="1412876"/>
            <a:ext cx="8229600" cy="5041900"/>
          </a:xfrm>
        </p:spPr>
        <p:txBody>
          <a:bodyPr>
            <a:normAutofit/>
          </a:bodyPr>
          <a:lstStyle/>
          <a:p>
            <a:pPr marL="635508" indent="-571500" eaLnBrk="1" fontAlgn="auto" hangingPunct="1">
              <a:lnSpc>
                <a:spcPct val="90000"/>
              </a:lnSpc>
              <a:spcAft>
                <a:spcPts val="0"/>
              </a:spcAft>
              <a:defRPr/>
            </a:pPr>
            <a:r>
              <a:rPr lang="en-US" sz="3600" dirty="0" smtClean="0">
                <a:ea typeface="+mn-ea"/>
                <a:cs typeface="+mn-cs"/>
              </a:rPr>
              <a:t>Week 11</a:t>
            </a:r>
          </a:p>
          <a:p>
            <a:pPr marL="994410" lvl="1" indent="-457200" eaLnBrk="1" fontAlgn="auto" hangingPunct="1">
              <a:lnSpc>
                <a:spcPct val="90000"/>
              </a:lnSpc>
              <a:spcAft>
                <a:spcPts val="0"/>
              </a:spcAft>
              <a:defRPr/>
            </a:pPr>
            <a:r>
              <a:rPr lang="en-US" sz="2800" dirty="0" smtClean="0">
                <a:ea typeface="+mn-ea"/>
              </a:rPr>
              <a:t>Structure </a:t>
            </a:r>
            <a:r>
              <a:rPr lang="en-US" sz="2800" dirty="0">
                <a:ea typeface="+mn-ea"/>
              </a:rPr>
              <a:t>of </a:t>
            </a:r>
            <a:r>
              <a:rPr lang="en-US" sz="2800" dirty="0" smtClean="0">
                <a:ea typeface="+mn-ea"/>
              </a:rPr>
              <a:t>exam</a:t>
            </a:r>
          </a:p>
          <a:p>
            <a:pPr marL="994410" lvl="1" indent="-457200" eaLnBrk="1" fontAlgn="auto" hangingPunct="1">
              <a:lnSpc>
                <a:spcPct val="90000"/>
              </a:lnSpc>
              <a:spcAft>
                <a:spcPts val="0"/>
              </a:spcAft>
              <a:defRPr/>
            </a:pPr>
            <a:r>
              <a:rPr lang="en-US" sz="2800" dirty="0" smtClean="0">
                <a:ea typeface="+mn-ea"/>
              </a:rPr>
              <a:t>Revisiting the flowcharts</a:t>
            </a:r>
          </a:p>
          <a:p>
            <a:pPr marL="994410" lvl="1" indent="-457200" eaLnBrk="1" fontAlgn="auto" hangingPunct="1">
              <a:lnSpc>
                <a:spcPct val="90000"/>
              </a:lnSpc>
              <a:spcAft>
                <a:spcPts val="0"/>
              </a:spcAft>
              <a:defRPr/>
            </a:pPr>
            <a:r>
              <a:rPr lang="en-US" sz="2800" dirty="0" smtClean="0">
                <a:ea typeface="+mn-ea"/>
              </a:rPr>
              <a:t>Section 1 &amp; 3 </a:t>
            </a:r>
            <a:r>
              <a:rPr lang="en-US" sz="2800" dirty="0">
                <a:ea typeface="+mn-ea"/>
              </a:rPr>
              <a:t>of the Mock </a:t>
            </a:r>
            <a:r>
              <a:rPr lang="en-US" sz="2800" dirty="0" smtClean="0">
                <a:ea typeface="+mn-ea"/>
              </a:rPr>
              <a:t>Exam</a:t>
            </a:r>
          </a:p>
          <a:p>
            <a:pPr marL="994410" lvl="1" indent="-457200" eaLnBrk="1" fontAlgn="auto" hangingPunct="1">
              <a:lnSpc>
                <a:spcPct val="90000"/>
              </a:lnSpc>
              <a:spcAft>
                <a:spcPts val="0"/>
              </a:spcAft>
              <a:defRPr/>
            </a:pPr>
            <a:endParaRPr lang="en-US" sz="2800" dirty="0" smtClean="0">
              <a:ea typeface="+mn-ea"/>
            </a:endParaRPr>
          </a:p>
          <a:p>
            <a:pPr marL="635508" indent="-571500" eaLnBrk="1" fontAlgn="auto" hangingPunct="1">
              <a:lnSpc>
                <a:spcPct val="90000"/>
              </a:lnSpc>
              <a:spcAft>
                <a:spcPts val="0"/>
              </a:spcAft>
              <a:defRPr/>
            </a:pPr>
            <a:r>
              <a:rPr lang="en-US" sz="3600" dirty="0" smtClean="0">
                <a:ea typeface="+mn-ea"/>
                <a:cs typeface="+mn-cs"/>
              </a:rPr>
              <a:t>Week 12:</a:t>
            </a:r>
          </a:p>
          <a:p>
            <a:pPr marL="994410" lvl="1" indent="-457200" eaLnBrk="1" fontAlgn="auto" hangingPunct="1">
              <a:lnSpc>
                <a:spcPct val="90000"/>
              </a:lnSpc>
              <a:spcAft>
                <a:spcPts val="0"/>
              </a:spcAft>
              <a:defRPr/>
            </a:pPr>
            <a:r>
              <a:rPr lang="en-US" sz="2800" dirty="0" smtClean="0">
                <a:ea typeface="+mn-ea"/>
              </a:rPr>
              <a:t>Sections 5, 4, </a:t>
            </a:r>
            <a:r>
              <a:rPr lang="en-US" sz="2800" dirty="0">
                <a:ea typeface="+mn-ea"/>
              </a:rPr>
              <a:t>&amp; </a:t>
            </a:r>
            <a:r>
              <a:rPr lang="en-US" sz="2800" dirty="0"/>
              <a:t>2</a:t>
            </a:r>
            <a:r>
              <a:rPr lang="en-US" sz="2800" dirty="0" smtClean="0">
                <a:ea typeface="+mn-ea"/>
              </a:rPr>
              <a:t> </a:t>
            </a:r>
            <a:r>
              <a:rPr lang="en-US" sz="2800" dirty="0">
                <a:ea typeface="+mn-ea"/>
              </a:rPr>
              <a:t>of the Mock </a:t>
            </a:r>
            <a:r>
              <a:rPr lang="en-US" sz="2800" dirty="0" smtClean="0">
                <a:ea typeface="+mn-ea"/>
              </a:rPr>
              <a:t>Exam</a:t>
            </a:r>
            <a:r>
              <a:rPr lang="en-US" sz="2400" dirty="0">
                <a:ea typeface="+mn-ea"/>
              </a:rPr>
              <a:t>	</a:t>
            </a:r>
          </a:p>
          <a:p>
            <a:pPr marL="822960" lvl="1" eaLnBrk="1" fontAlgn="auto" hangingPunct="1">
              <a:lnSpc>
                <a:spcPct val="90000"/>
              </a:lnSpc>
              <a:spcAft>
                <a:spcPts val="0"/>
              </a:spcAft>
              <a:buFont typeface="Verdana"/>
              <a:buChar char="›"/>
              <a:defRPr/>
            </a:pPr>
            <a:endParaRPr lang="en-US" sz="2400" dirty="0">
              <a:ea typeface="+mn-ea"/>
            </a:endParaRPr>
          </a:p>
          <a:p>
            <a:pPr marL="822960" lvl="1" eaLnBrk="1" fontAlgn="auto" hangingPunct="1">
              <a:lnSpc>
                <a:spcPct val="90000"/>
              </a:lnSpc>
              <a:spcAft>
                <a:spcPts val="0"/>
              </a:spcAft>
              <a:buFont typeface="Verdana"/>
              <a:buChar char="›"/>
              <a:defRPr/>
            </a:pPr>
            <a:endParaRPr lang="en-US" sz="2400" dirty="0">
              <a:ea typeface="+mn-ea"/>
            </a:endParaRPr>
          </a:p>
          <a:p>
            <a:pPr marL="822960" lvl="1" eaLnBrk="1" fontAlgn="auto" hangingPunct="1">
              <a:lnSpc>
                <a:spcPct val="90000"/>
              </a:lnSpc>
              <a:spcAft>
                <a:spcPts val="0"/>
              </a:spcAft>
              <a:buFont typeface="Verdana"/>
              <a:buChar char="›"/>
              <a:defRPr/>
            </a:pPr>
            <a:endParaRPr lang="en-US" sz="2400" dirty="0">
              <a:ea typeface="+mn-ea"/>
            </a:endParaRPr>
          </a:p>
        </p:txBody>
      </p:sp>
    </p:spTree>
    <p:extLst>
      <p:ext uri="{BB962C8B-B14F-4D97-AF65-F5344CB8AC3E}">
        <p14:creationId xmlns:p14="http://schemas.microsoft.com/office/powerpoint/2010/main" val="405862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5273"/>
            <a:ext cx="5796136" cy="5796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48216" y="692696"/>
            <a:ext cx="2916272" cy="5355313"/>
          </a:xfrm>
          <a:prstGeom prst="rect">
            <a:avLst/>
          </a:prstGeom>
          <a:noFill/>
        </p:spPr>
        <p:txBody>
          <a:bodyPr wrap="square" rtlCol="0">
            <a:spAutoFit/>
          </a:bodyPr>
          <a:lstStyle/>
          <a:p>
            <a:r>
              <a:rPr lang="en-GB" b="1" dirty="0" smtClean="0"/>
              <a:t>3. The standard error for the male group is: </a:t>
            </a:r>
          </a:p>
          <a:p>
            <a:pPr>
              <a:lnSpc>
                <a:spcPct val="110000"/>
              </a:lnSpc>
            </a:pPr>
            <a:endParaRPr lang="en-GB" b="1" dirty="0"/>
          </a:p>
          <a:p>
            <a:pPr marL="342900" indent="-342900">
              <a:lnSpc>
                <a:spcPct val="110000"/>
              </a:lnSpc>
              <a:buAutoNum type="alphaLcParenR"/>
            </a:pPr>
            <a:r>
              <a:rPr lang="en-GB" b="1" dirty="0" smtClean="0"/>
              <a:t>2.57 (=7.7/√9) </a:t>
            </a:r>
          </a:p>
          <a:p>
            <a:pPr>
              <a:lnSpc>
                <a:spcPct val="110000"/>
              </a:lnSpc>
            </a:pPr>
            <a:r>
              <a:rPr lang="en-GB" b="1" dirty="0" smtClean="0"/>
              <a:t>b) 7.71 </a:t>
            </a:r>
          </a:p>
          <a:p>
            <a:pPr>
              <a:lnSpc>
                <a:spcPct val="110000"/>
              </a:lnSpc>
            </a:pPr>
            <a:r>
              <a:rPr lang="en-GB" b="1" dirty="0" smtClean="0"/>
              <a:t>c) 59.44 </a:t>
            </a:r>
          </a:p>
          <a:p>
            <a:pPr>
              <a:lnSpc>
                <a:spcPct val="110000"/>
              </a:lnSpc>
            </a:pPr>
            <a:r>
              <a:rPr lang="en-GB" b="1" dirty="0" smtClean="0"/>
              <a:t>d) 29.17 </a:t>
            </a:r>
          </a:p>
          <a:p>
            <a:endParaRPr lang="en-GB" b="1" dirty="0" smtClean="0"/>
          </a:p>
          <a:p>
            <a:endParaRPr lang="en-GB" b="1" dirty="0"/>
          </a:p>
          <a:p>
            <a:r>
              <a:rPr lang="en-GB" b="1" dirty="0" smtClean="0"/>
              <a:t>4. The standard deviation for the female group is: </a:t>
            </a:r>
          </a:p>
          <a:p>
            <a:endParaRPr lang="en-GB" b="1" dirty="0"/>
          </a:p>
          <a:p>
            <a:pPr marL="342900" indent="-342900">
              <a:lnSpc>
                <a:spcPct val="110000"/>
              </a:lnSpc>
              <a:buAutoNum type="alphaLcParenR"/>
            </a:pPr>
            <a:r>
              <a:rPr lang="en-GB" b="1" dirty="0" smtClean="0"/>
              <a:t>2.57</a:t>
            </a:r>
          </a:p>
          <a:p>
            <a:pPr marL="342900" indent="-342900">
              <a:lnSpc>
                <a:spcPct val="110000"/>
              </a:lnSpc>
              <a:buAutoNum type="alphaLcParenR"/>
            </a:pPr>
            <a:r>
              <a:rPr lang="en-GB" b="1" dirty="0" smtClean="0"/>
              <a:t>7.71</a:t>
            </a:r>
          </a:p>
          <a:p>
            <a:pPr marL="342900" indent="-342900">
              <a:lnSpc>
                <a:spcPct val="110000"/>
              </a:lnSpc>
              <a:buAutoNum type="alphaLcParenR"/>
            </a:pPr>
            <a:r>
              <a:rPr lang="en-GB" b="1" dirty="0" smtClean="0"/>
              <a:t>59.44 </a:t>
            </a:r>
          </a:p>
          <a:p>
            <a:pPr marL="342900" indent="-342900">
              <a:lnSpc>
                <a:spcPct val="110000"/>
              </a:lnSpc>
              <a:buAutoNum type="alphaLcParenR"/>
            </a:pPr>
            <a:r>
              <a:rPr lang="en-GB" b="1" dirty="0" smtClean="0"/>
              <a:t>29.17  </a:t>
            </a:r>
          </a:p>
          <a:p>
            <a:pPr marL="342900" indent="-342900">
              <a:buAutoNum type="alphaLcParenR"/>
            </a:pPr>
            <a:endParaRPr lang="en-GB" dirty="0"/>
          </a:p>
        </p:txBody>
      </p:sp>
    </p:spTree>
    <p:extLst>
      <p:ext uri="{BB962C8B-B14F-4D97-AF65-F5344CB8AC3E}">
        <p14:creationId xmlns:p14="http://schemas.microsoft.com/office/powerpoint/2010/main" val="1758246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5273"/>
            <a:ext cx="5796136" cy="5796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48216" y="692696"/>
            <a:ext cx="2916272" cy="5355313"/>
          </a:xfrm>
          <a:prstGeom prst="rect">
            <a:avLst/>
          </a:prstGeom>
          <a:noFill/>
        </p:spPr>
        <p:txBody>
          <a:bodyPr wrap="square" rtlCol="0">
            <a:spAutoFit/>
          </a:bodyPr>
          <a:lstStyle/>
          <a:p>
            <a:r>
              <a:rPr lang="en-GB" b="1" dirty="0" smtClean="0"/>
              <a:t>3. The standard error for the male group is: </a:t>
            </a:r>
          </a:p>
          <a:p>
            <a:pPr>
              <a:lnSpc>
                <a:spcPct val="110000"/>
              </a:lnSpc>
            </a:pPr>
            <a:endParaRPr lang="en-GB" b="1" dirty="0"/>
          </a:p>
          <a:p>
            <a:pPr marL="342900" indent="-342900">
              <a:lnSpc>
                <a:spcPct val="110000"/>
              </a:lnSpc>
              <a:buAutoNum type="alphaLcParenR"/>
            </a:pPr>
            <a:r>
              <a:rPr lang="en-GB" b="1" dirty="0" smtClean="0">
                <a:solidFill>
                  <a:srgbClr val="FF0000"/>
                </a:solidFill>
              </a:rPr>
              <a:t>2.57 (=7.7/√9) </a:t>
            </a:r>
          </a:p>
          <a:p>
            <a:pPr>
              <a:lnSpc>
                <a:spcPct val="110000"/>
              </a:lnSpc>
            </a:pPr>
            <a:r>
              <a:rPr lang="en-GB" b="1" dirty="0" smtClean="0"/>
              <a:t>b) 7.71 </a:t>
            </a:r>
          </a:p>
          <a:p>
            <a:pPr>
              <a:lnSpc>
                <a:spcPct val="110000"/>
              </a:lnSpc>
            </a:pPr>
            <a:r>
              <a:rPr lang="en-GB" b="1" dirty="0" smtClean="0"/>
              <a:t>c) 59.44 </a:t>
            </a:r>
          </a:p>
          <a:p>
            <a:pPr>
              <a:lnSpc>
                <a:spcPct val="110000"/>
              </a:lnSpc>
            </a:pPr>
            <a:r>
              <a:rPr lang="en-GB" b="1" dirty="0" smtClean="0"/>
              <a:t>d) 29.17 </a:t>
            </a:r>
          </a:p>
          <a:p>
            <a:endParaRPr lang="en-GB" b="1" dirty="0" smtClean="0"/>
          </a:p>
          <a:p>
            <a:endParaRPr lang="en-GB" b="1" dirty="0"/>
          </a:p>
          <a:p>
            <a:r>
              <a:rPr lang="en-GB" b="1" dirty="0" smtClean="0"/>
              <a:t>4. The standard deviation for the female group is: </a:t>
            </a:r>
          </a:p>
          <a:p>
            <a:endParaRPr lang="en-GB" b="1" dirty="0"/>
          </a:p>
          <a:p>
            <a:pPr marL="342900" indent="-342900">
              <a:lnSpc>
                <a:spcPct val="110000"/>
              </a:lnSpc>
              <a:buAutoNum type="alphaLcParenR"/>
            </a:pPr>
            <a:r>
              <a:rPr lang="en-GB" b="1" dirty="0" smtClean="0"/>
              <a:t>2.57</a:t>
            </a:r>
          </a:p>
          <a:p>
            <a:pPr marL="342900" indent="-342900">
              <a:lnSpc>
                <a:spcPct val="110000"/>
              </a:lnSpc>
              <a:buAutoNum type="alphaLcParenR"/>
            </a:pPr>
            <a:r>
              <a:rPr lang="en-GB" b="1" dirty="0" smtClean="0"/>
              <a:t>7.71</a:t>
            </a:r>
          </a:p>
          <a:p>
            <a:pPr marL="342900" indent="-342900">
              <a:lnSpc>
                <a:spcPct val="110000"/>
              </a:lnSpc>
              <a:buAutoNum type="alphaLcParenR"/>
            </a:pPr>
            <a:r>
              <a:rPr lang="en-GB" b="1" dirty="0" smtClean="0"/>
              <a:t>59.44 </a:t>
            </a:r>
          </a:p>
          <a:p>
            <a:pPr marL="342900" indent="-342900">
              <a:lnSpc>
                <a:spcPct val="110000"/>
              </a:lnSpc>
              <a:buAutoNum type="alphaLcParenR"/>
            </a:pPr>
            <a:r>
              <a:rPr lang="en-GB" b="1" dirty="0" smtClean="0">
                <a:solidFill>
                  <a:srgbClr val="FF0000"/>
                </a:solidFill>
              </a:rPr>
              <a:t>29.17  </a:t>
            </a:r>
          </a:p>
          <a:p>
            <a:pPr marL="342900" indent="-342900">
              <a:buAutoNum type="alphaLcParenR"/>
            </a:pPr>
            <a:endParaRPr lang="en-GB" dirty="0"/>
          </a:p>
        </p:txBody>
      </p:sp>
    </p:spTree>
    <p:extLst>
      <p:ext uri="{BB962C8B-B14F-4D97-AF65-F5344CB8AC3E}">
        <p14:creationId xmlns:p14="http://schemas.microsoft.com/office/powerpoint/2010/main" val="1705078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04764" y="318085"/>
            <a:ext cx="3239237" cy="2759730"/>
          </a:xfrm>
          <a:prstGeom prst="rect">
            <a:avLst/>
          </a:prstGeom>
        </p:spPr>
        <p:txBody>
          <a:bodyPr wrap="square">
            <a:spAutoFit/>
          </a:bodyPr>
          <a:lstStyle/>
          <a:p>
            <a:r>
              <a:rPr lang="en-US" sz="2000" baseline="0" dirty="0"/>
              <a:t>5</a:t>
            </a:r>
            <a:r>
              <a:rPr lang="en-US" sz="2000" baseline="0" dirty="0" smtClean="0"/>
              <a:t>. Complete the boxplot, using the data from the “</a:t>
            </a:r>
            <a:r>
              <a:rPr lang="en-US" sz="2000" baseline="0" dirty="0" err="1" smtClean="0"/>
              <a:t>descriptives</a:t>
            </a:r>
            <a:r>
              <a:rPr lang="en-US" sz="2000" baseline="0" dirty="0" smtClean="0"/>
              <a:t>” table. </a:t>
            </a:r>
          </a:p>
          <a:p>
            <a:endParaRPr lang="en-US" sz="2000" baseline="0" dirty="0"/>
          </a:p>
          <a:p>
            <a:r>
              <a:rPr lang="en-US" sz="2000" baseline="0" dirty="0" smtClean="0"/>
              <a:t>(Here, add median, and upper and lower whiskers representing the range).</a:t>
            </a:r>
          </a:p>
          <a:p>
            <a:endParaRPr lang="en-GB" sz="2000" dirty="0"/>
          </a:p>
        </p:txBody>
      </p:sp>
      <p:pic>
        <p:nvPicPr>
          <p:cNvPr id="532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3264"/>
            <a:ext cx="5671305" cy="4511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96752"/>
            <a:ext cx="5472000" cy="435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8931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838200" y="533400"/>
            <a:ext cx="75184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3200" i="1" baseline="0" dirty="0" smtClean="0"/>
              <a:t>Section </a:t>
            </a:r>
            <a:r>
              <a:rPr lang="en-GB" sz="3200" i="1" baseline="0" dirty="0"/>
              <a:t>3: Which test:</a:t>
            </a:r>
            <a:endParaRPr lang="en-GB" sz="2400" i="1" baseline="0" dirty="0"/>
          </a:p>
          <a:p>
            <a:pPr>
              <a:spcBef>
                <a:spcPct val="50000"/>
              </a:spcBef>
            </a:pPr>
            <a:r>
              <a:rPr lang="en-GB" sz="2400" i="1" baseline="0" dirty="0"/>
              <a:t>10 questions. Each gives a brief description of a study that contains enough information for you to work out which test has been performed. </a:t>
            </a:r>
          </a:p>
          <a:p>
            <a:pPr>
              <a:spcBef>
                <a:spcPct val="50000"/>
              </a:spcBef>
            </a:pPr>
            <a:r>
              <a:rPr lang="en-GB" sz="2400" i="1" baseline="0" dirty="0"/>
              <a:t>Only ONE of the following tests will be correct: </a:t>
            </a:r>
          </a:p>
        </p:txBody>
      </p:sp>
      <p:graphicFrame>
        <p:nvGraphicFramePr>
          <p:cNvPr id="101480" name="Group 104"/>
          <p:cNvGraphicFramePr>
            <a:graphicFrameLocks noGrp="1"/>
          </p:cNvGraphicFramePr>
          <p:nvPr>
            <p:extLst>
              <p:ext uri="{D42A27DB-BD31-4B8C-83A1-F6EECF244321}">
                <p14:modId xmlns:p14="http://schemas.microsoft.com/office/powerpoint/2010/main" val="1718971854"/>
              </p:ext>
            </p:extLst>
          </p:nvPr>
        </p:nvGraphicFramePr>
        <p:xfrm>
          <a:off x="838200" y="3212976"/>
          <a:ext cx="7416800" cy="2584768"/>
        </p:xfrm>
        <a:graphic>
          <a:graphicData uri="http://schemas.openxmlformats.org/drawingml/2006/table">
            <a:tbl>
              <a:tblPr/>
              <a:tblGrid>
                <a:gridCol w="3744913"/>
                <a:gridCol w="3671887"/>
              </a:tblGrid>
              <a:tr h="7086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A. Wilcoxon</a:t>
                      </a: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B. Spearman’s </a:t>
                      </a:r>
                      <a:r>
                        <a:rPr kumimoji="0" lang="en-GB" sz="2000" b="1" i="1" u="none" strike="noStrike" cap="none" normalizeH="0" baseline="0" dirty="0" smtClean="0">
                          <a:ln>
                            <a:noFill/>
                          </a:ln>
                          <a:solidFill>
                            <a:schemeClr val="tx1"/>
                          </a:solidFill>
                          <a:effectLst/>
                          <a:latin typeface="Arial" pitchFamily="34" charset="0"/>
                        </a:rPr>
                        <a:t>rho</a:t>
                      </a:r>
                      <a:endParaRPr kumimoji="0" lang="en-GB" sz="2000" b="1" i="1" u="sng"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C. Friedman's</a:t>
                      </a: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D. Pearson’s</a:t>
                      </a:r>
                      <a:r>
                        <a:rPr kumimoji="0" lang="en-GB" sz="2000" b="1" i="1" u="none" strike="noStrike" cap="none" normalizeH="0" baseline="0" dirty="0" smtClean="0">
                          <a:ln>
                            <a:noFill/>
                          </a:ln>
                          <a:solidFill>
                            <a:schemeClr val="tx1"/>
                          </a:solidFill>
                          <a:effectLst/>
                          <a:latin typeface="Arial" pitchFamily="34" charset="0"/>
                        </a:rPr>
                        <a:t> r</a:t>
                      </a: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r>
              <a:tr h="7086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E. Mann-Whitney</a:t>
                      </a: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F. Chi-Squared</a:t>
                      </a: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r>
              <a:tr h="7086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G. Kruskal-Wallis</a:t>
                      </a: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FFCC"/>
                      </a:solidFill>
                      <a:prstDash val="solid"/>
                      <a:round/>
                      <a:headEnd type="none" w="med" len="med"/>
                      <a:tailEnd type="none" w="med" len="med"/>
                    </a:lnL>
                    <a:lnR w="12700" cap="flat" cmpd="sng" algn="ctr">
                      <a:solidFill>
                        <a:srgbClr val="00FFCC"/>
                      </a:solidFill>
                      <a:prstDash val="solid"/>
                      <a:round/>
                      <a:headEnd type="none" w="med" len="med"/>
                      <a:tailEnd type="none" w="med" len="med"/>
                    </a:lnR>
                    <a:lnT w="12700" cap="flat" cmpd="sng" algn="ctr">
                      <a:solidFill>
                        <a:srgbClr val="00FFCC"/>
                      </a:solidFill>
                      <a:prstDash val="solid"/>
                      <a:round/>
                      <a:headEnd type="none" w="med" len="med"/>
                      <a:tailEnd type="none" w="med" len="med"/>
                    </a:lnT>
                    <a:lnB w="12700" cap="flat" cmpd="sng" algn="ctr">
                      <a:solidFill>
                        <a:srgbClr val="00FFCC"/>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7082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395538" y="404814"/>
            <a:ext cx="835292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dirty="0">
                <a:cs typeface="Times New Roman" pitchFamily="18" charset="0"/>
              </a:rPr>
              <a:t>1. The statistics exam scores of three groups of students were recorded: group A had revised for 5 hours, group B for 10 hours and group C for 20 hours. </a:t>
            </a:r>
            <a:r>
              <a:rPr lang="en-GB" sz="2400" baseline="0" dirty="0" smtClean="0">
                <a:cs typeface="Times New Roman" pitchFamily="18" charset="0"/>
              </a:rPr>
              <a:t>The data do not show homogeneity of variance. What </a:t>
            </a:r>
            <a:r>
              <a:rPr lang="en-GB" sz="2400" baseline="0" dirty="0">
                <a:cs typeface="Times New Roman" pitchFamily="18" charset="0"/>
              </a:rPr>
              <a:t>test is required to test the hypothesis that revision time affects exam performance? </a:t>
            </a:r>
            <a:endParaRPr lang="en-GB" baseline="0" dirty="0"/>
          </a:p>
        </p:txBody>
      </p:sp>
      <p:sp>
        <p:nvSpPr>
          <p:cNvPr id="106500" name="Text Box 4"/>
          <p:cNvSpPr txBox="1">
            <a:spLocks noChangeArrowheads="1"/>
          </p:cNvSpPr>
          <p:nvPr/>
        </p:nvSpPr>
        <p:spPr bwMode="auto">
          <a:xfrm>
            <a:off x="971551" y="2649538"/>
            <a:ext cx="763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dirty="0">
                <a:cs typeface="Times New Roman" pitchFamily="18" charset="0"/>
              </a:rPr>
              <a:t>Test: [G </a:t>
            </a:r>
            <a:r>
              <a:rPr lang="en-GB" sz="2400" baseline="0" dirty="0" smtClean="0">
                <a:cs typeface="Times New Roman" pitchFamily="18" charset="0"/>
              </a:rPr>
              <a:t>(Kruskal-Wallis] </a:t>
            </a:r>
            <a:endParaRPr lang="en-GB" baseline="0" dirty="0"/>
          </a:p>
        </p:txBody>
      </p:sp>
      <p:sp>
        <p:nvSpPr>
          <p:cNvPr id="106501" name="Text Box 5"/>
          <p:cNvSpPr txBox="1">
            <a:spLocks noChangeArrowheads="1"/>
          </p:cNvSpPr>
          <p:nvPr/>
        </p:nvSpPr>
        <p:spPr bwMode="auto">
          <a:xfrm>
            <a:off x="395536" y="3501008"/>
            <a:ext cx="849694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dirty="0">
                <a:cs typeface="Times New Roman" pitchFamily="18" charset="0"/>
              </a:rPr>
              <a:t>2. The number of students  passing or failing a statistics exam in each of three groups of students was recorded: group A had revised for 5 hours, group B for 10 hours and group C for 20 hours. What test is required to test the hypothesis that revision time affects exam performance? </a:t>
            </a:r>
            <a:endParaRPr lang="en-GB" baseline="0" dirty="0"/>
          </a:p>
        </p:txBody>
      </p:sp>
      <p:sp>
        <p:nvSpPr>
          <p:cNvPr id="106502" name="Text Box 6"/>
          <p:cNvSpPr txBox="1">
            <a:spLocks noChangeArrowheads="1"/>
          </p:cNvSpPr>
          <p:nvPr/>
        </p:nvSpPr>
        <p:spPr bwMode="auto">
          <a:xfrm>
            <a:off x="2040012" y="5839578"/>
            <a:ext cx="52079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dirty="0">
                <a:cs typeface="Times New Roman" pitchFamily="18" charset="0"/>
              </a:rPr>
              <a:t>Test: </a:t>
            </a:r>
            <a:r>
              <a:rPr lang="en-GB" sz="2400" baseline="0" dirty="0" smtClean="0">
                <a:cs typeface="Times New Roman" pitchFamily="18" charset="0"/>
              </a:rPr>
              <a:t>[F </a:t>
            </a:r>
            <a:r>
              <a:rPr lang="en-GB" sz="2400" baseline="0" dirty="0">
                <a:cs typeface="Times New Roman" pitchFamily="18" charset="0"/>
              </a:rPr>
              <a:t>(Chi-square]</a:t>
            </a:r>
            <a:endParaRPr lang="en-GB" baseline="0" dirty="0"/>
          </a:p>
        </p:txBody>
      </p:sp>
    </p:spTree>
    <p:extLst>
      <p:ext uri="{BB962C8B-B14F-4D97-AF65-F5344CB8AC3E}">
        <p14:creationId xmlns:p14="http://schemas.microsoft.com/office/powerpoint/2010/main" val="3292589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65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65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65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utoUpdateAnimBg="0"/>
      <p:bldP spid="106501" grpId="0" autoUpdateAnimBg="0"/>
      <p:bldP spid="10650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288" y="685800"/>
            <a:ext cx="8280400" cy="5176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lnSpc>
                <a:spcPct val="110000"/>
              </a:lnSpc>
              <a:spcBef>
                <a:spcPct val="50000"/>
              </a:spcBef>
            </a:pPr>
            <a:r>
              <a:rPr lang="en-GB" sz="2800" i="1" baseline="0" dirty="0"/>
              <a:t>Section 4: Pick a test and conclusions</a:t>
            </a:r>
          </a:p>
          <a:p>
            <a:pPr>
              <a:lnSpc>
                <a:spcPct val="110000"/>
              </a:lnSpc>
              <a:spcBef>
                <a:spcPct val="50000"/>
              </a:spcBef>
            </a:pPr>
            <a:r>
              <a:rPr lang="en-GB" sz="2400" baseline="0" dirty="0"/>
              <a:t>Here are the instructions for this section:</a:t>
            </a:r>
          </a:p>
          <a:p>
            <a:pPr>
              <a:lnSpc>
                <a:spcPct val="110000"/>
              </a:lnSpc>
              <a:spcBef>
                <a:spcPct val="50000"/>
              </a:spcBef>
            </a:pPr>
            <a:r>
              <a:rPr lang="en-US" sz="2400" baseline="0" dirty="0">
                <a:latin typeface="Times New Roman" pitchFamily="18" charset="0"/>
                <a:ea typeface="Times"/>
                <a:cs typeface="Times New Roman" pitchFamily="18" charset="0"/>
              </a:rPr>
              <a:t>In the following questions you are given some details of an experiment, the results of a number of statistical tests, and a set of conclusions. Only ONE of these tests is appropriate, and only ONE in each set of conclusions is correct. Thus only TWO of the statements are correct in each of the following questions. Indicate which two are correct by writing the appropriate letters in the table at the end of this section.</a:t>
            </a:r>
          </a:p>
          <a:p>
            <a:pPr>
              <a:lnSpc>
                <a:spcPct val="110000"/>
              </a:lnSpc>
              <a:spcBef>
                <a:spcPct val="50000"/>
              </a:spcBef>
            </a:pPr>
            <a:r>
              <a:rPr lang="en-GB" sz="2400" baseline="0" dirty="0">
                <a:cs typeface="Times New Roman" pitchFamily="18" charset="0"/>
              </a:rPr>
              <a:t>Look at the data; select the most appropriate test statistics; pick the correct conclusion for those results.</a:t>
            </a:r>
          </a:p>
        </p:txBody>
      </p:sp>
    </p:spTree>
    <p:extLst>
      <p:ext uri="{BB962C8B-B14F-4D97-AF65-F5344CB8AC3E}">
        <p14:creationId xmlns:p14="http://schemas.microsoft.com/office/powerpoint/2010/main" val="3101428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323851" y="188914"/>
            <a:ext cx="85693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1800" baseline="0" dirty="0">
                <a:latin typeface="Times New Roman" pitchFamily="18" charset="0"/>
                <a:cs typeface="Times New Roman" pitchFamily="18" charset="0"/>
              </a:rPr>
              <a:t>A researcher is interested in whether a drug affects appetite in rats. Eight rats were tested twice, once with the drug and once without the drug, in a random order. In order to feed, the rats need to climb a slope to get a food pellet, and the number of times each animal climbed the slope in a 5-minute period was recorded. </a:t>
            </a:r>
            <a:r>
              <a:rPr lang="en-GB" sz="1800" baseline="0" dirty="0" smtClean="0">
                <a:latin typeface="Times New Roman" pitchFamily="18" charset="0"/>
                <a:cs typeface="Times New Roman" pitchFamily="18" charset="0"/>
              </a:rPr>
              <a:t>The data are not normally distributed.</a:t>
            </a:r>
            <a:endParaRPr lang="en-GB" sz="1800" baseline="0" dirty="0">
              <a:latin typeface="Times New Roman" pitchFamily="18" charset="0"/>
              <a:cs typeface="Times New Roman" pitchFamily="18" charset="0"/>
            </a:endParaRPr>
          </a:p>
        </p:txBody>
      </p:sp>
      <p:sp>
        <p:nvSpPr>
          <p:cNvPr id="16387" name="Text Box 4"/>
          <p:cNvSpPr txBox="1">
            <a:spLocks noChangeArrowheads="1"/>
          </p:cNvSpPr>
          <p:nvPr/>
        </p:nvSpPr>
        <p:spPr bwMode="auto">
          <a:xfrm>
            <a:off x="7187" y="1988840"/>
            <a:ext cx="673258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r>
              <a:rPr lang="en-GB" baseline="0" dirty="0"/>
              <a:t>Statistical tests:</a:t>
            </a:r>
          </a:p>
          <a:p>
            <a:endParaRPr lang="en-GB" baseline="0" dirty="0"/>
          </a:p>
          <a:p>
            <a:pPr marL="342900" indent="-342900">
              <a:buAutoNum type="alphaLcParenBoth"/>
            </a:pPr>
            <a:r>
              <a:rPr lang="en-GB" baseline="0" dirty="0" smtClean="0"/>
              <a:t>Mann </a:t>
            </a:r>
            <a:r>
              <a:rPr lang="en-GB" baseline="0" dirty="0"/>
              <a:t>Whitney </a:t>
            </a:r>
            <a:r>
              <a:rPr lang="en-GB" i="1" baseline="0" dirty="0"/>
              <a:t>U</a:t>
            </a:r>
            <a:r>
              <a:rPr lang="en-GB" baseline="0" dirty="0"/>
              <a:t> (8,8) = 11.00,  </a:t>
            </a:r>
            <a:r>
              <a:rPr lang="en-GB" i="1" baseline="0" dirty="0"/>
              <a:t>p </a:t>
            </a:r>
            <a:r>
              <a:rPr lang="en-GB" baseline="0" dirty="0"/>
              <a:t>= .</a:t>
            </a:r>
            <a:r>
              <a:rPr lang="en-GB" baseline="0" dirty="0" smtClean="0"/>
              <a:t>03</a:t>
            </a:r>
            <a:endParaRPr lang="en-GB" baseline="0" dirty="0"/>
          </a:p>
          <a:p>
            <a:pPr marL="342900" indent="-342900">
              <a:buAutoNum type="alphaLcParenBoth"/>
            </a:pPr>
            <a:r>
              <a:rPr lang="en-GB" baseline="0" dirty="0" smtClean="0"/>
              <a:t>(b) </a:t>
            </a:r>
            <a:r>
              <a:rPr lang="en-GB" baseline="0" dirty="0"/>
              <a:t>Pearson’s</a:t>
            </a:r>
            <a:r>
              <a:rPr lang="en-GB" i="1" baseline="0" dirty="0"/>
              <a:t> r </a:t>
            </a:r>
            <a:r>
              <a:rPr lang="en-GB" baseline="0" dirty="0"/>
              <a:t>= .77, </a:t>
            </a:r>
            <a:r>
              <a:rPr lang="en-GB" i="1" baseline="0" dirty="0"/>
              <a:t>p</a:t>
            </a:r>
            <a:r>
              <a:rPr lang="en-GB" baseline="0" dirty="0"/>
              <a:t> = .02</a:t>
            </a:r>
          </a:p>
          <a:p>
            <a:r>
              <a:rPr lang="en-GB" baseline="0" dirty="0" smtClean="0"/>
              <a:t>(c) </a:t>
            </a:r>
            <a:r>
              <a:rPr lang="en-GB" baseline="0" dirty="0"/>
              <a:t>Spearman's rho = .80, </a:t>
            </a:r>
            <a:r>
              <a:rPr lang="en-GB" i="1" baseline="0" dirty="0"/>
              <a:t>p</a:t>
            </a:r>
            <a:r>
              <a:rPr lang="en-GB" baseline="0" dirty="0"/>
              <a:t> = .02</a:t>
            </a:r>
          </a:p>
          <a:p>
            <a:r>
              <a:rPr lang="en-GB" baseline="0" dirty="0" smtClean="0"/>
              <a:t>(d) </a:t>
            </a:r>
            <a:r>
              <a:rPr lang="en-GB" baseline="0" dirty="0"/>
              <a:t>Wilcoxon test: </a:t>
            </a:r>
            <a:r>
              <a:rPr lang="en-GB" i="1" baseline="0" dirty="0"/>
              <a:t>z</a:t>
            </a:r>
            <a:r>
              <a:rPr lang="en-GB" baseline="0" dirty="0"/>
              <a:t>  = 2.52, </a:t>
            </a:r>
            <a:r>
              <a:rPr lang="en-GB" i="1" baseline="0" dirty="0"/>
              <a:t>p </a:t>
            </a:r>
            <a:r>
              <a:rPr lang="en-GB" baseline="0" dirty="0"/>
              <a:t>= .</a:t>
            </a:r>
            <a:r>
              <a:rPr lang="en-GB" baseline="0" dirty="0" smtClean="0"/>
              <a:t>01</a:t>
            </a:r>
            <a:endParaRPr lang="en-GB" baseline="0" dirty="0"/>
          </a:p>
          <a:p>
            <a:endParaRPr lang="en-GB" baseline="0" dirty="0"/>
          </a:p>
          <a:p>
            <a:r>
              <a:rPr lang="en-GB" baseline="0" dirty="0"/>
              <a:t> Conclusions:</a:t>
            </a:r>
          </a:p>
          <a:p>
            <a:r>
              <a:rPr lang="en-GB" baseline="0" dirty="0" smtClean="0"/>
              <a:t>(e) </a:t>
            </a:r>
            <a:r>
              <a:rPr lang="en-GB" baseline="0" dirty="0"/>
              <a:t>The drug makes rats’ performance more </a:t>
            </a:r>
            <a:r>
              <a:rPr lang="en-GB" baseline="0" dirty="0" smtClean="0"/>
              <a:t>variable</a:t>
            </a:r>
            <a:endParaRPr lang="en-GB" baseline="0" dirty="0"/>
          </a:p>
          <a:p>
            <a:r>
              <a:rPr lang="en-GB" baseline="0" dirty="0" smtClean="0"/>
              <a:t>(f) </a:t>
            </a:r>
            <a:r>
              <a:rPr lang="en-GB" baseline="0" dirty="0"/>
              <a:t>Rats climb the slope significantly faster after taking the </a:t>
            </a:r>
            <a:r>
              <a:rPr lang="en-GB" baseline="0" dirty="0" smtClean="0"/>
              <a:t>drug</a:t>
            </a:r>
            <a:endParaRPr lang="en-GB" baseline="0" dirty="0"/>
          </a:p>
          <a:p>
            <a:r>
              <a:rPr lang="en-GB" baseline="0" dirty="0" smtClean="0"/>
              <a:t>(g)  </a:t>
            </a:r>
            <a:r>
              <a:rPr lang="en-GB" baseline="0" dirty="0"/>
              <a:t>Rats climb the slope significantly more often after taking the </a:t>
            </a:r>
            <a:r>
              <a:rPr lang="en-GB" baseline="0" dirty="0" smtClean="0"/>
              <a:t>drug</a:t>
            </a:r>
            <a:endParaRPr lang="en-GB" baseline="0" dirty="0"/>
          </a:p>
          <a:p>
            <a:r>
              <a:rPr lang="en-GB" baseline="0" dirty="0" smtClean="0"/>
              <a:t>(h) </a:t>
            </a:r>
            <a:r>
              <a:rPr lang="en-GB" baseline="0" dirty="0"/>
              <a:t>Rats climb the slope significantly less often after taking the </a:t>
            </a:r>
            <a:r>
              <a:rPr lang="en-GB" baseline="0" dirty="0" smtClean="0"/>
              <a:t>drug</a:t>
            </a:r>
            <a:endParaRPr lang="en-GB" baseline="0" dirty="0"/>
          </a:p>
        </p:txBody>
      </p:sp>
      <p:graphicFrame>
        <p:nvGraphicFramePr>
          <p:cNvPr id="17457" name="Group 49"/>
          <p:cNvGraphicFramePr>
            <a:graphicFrameLocks noGrp="1"/>
          </p:cNvGraphicFramePr>
          <p:nvPr>
            <p:extLst>
              <p:ext uri="{D42A27DB-BD31-4B8C-83A1-F6EECF244321}">
                <p14:modId xmlns:p14="http://schemas.microsoft.com/office/powerpoint/2010/main" val="4278597275"/>
              </p:ext>
            </p:extLst>
          </p:nvPr>
        </p:nvGraphicFramePr>
        <p:xfrm>
          <a:off x="6437756" y="1446587"/>
          <a:ext cx="2555875" cy="4623936"/>
        </p:xfrm>
        <a:graphic>
          <a:graphicData uri="http://schemas.openxmlformats.org/drawingml/2006/table">
            <a:tbl>
              <a:tblPr/>
              <a:tblGrid>
                <a:gridCol w="1296988"/>
                <a:gridCol w="1258887"/>
              </a:tblGrid>
              <a:tr h="64009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Drug:</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No drug:</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604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10</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15</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5565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15</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508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11</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18</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461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24</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397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18</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19</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3533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14</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937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16</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19</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588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19</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23</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5715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smtClean="0">
                          <a:ln>
                            <a:noFill/>
                          </a:ln>
                          <a:solidFill>
                            <a:schemeClr val="tx1"/>
                          </a:solidFill>
                          <a:effectLst/>
                          <a:latin typeface="Arial" pitchFamily="34" charset="0"/>
                        </a:rPr>
                        <a:t>M = 15.62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smtClean="0">
                          <a:ln>
                            <a:noFill/>
                          </a:ln>
                          <a:solidFill>
                            <a:schemeClr val="tx1"/>
                          </a:solidFill>
                          <a:effectLst/>
                          <a:latin typeface="Arial" pitchFamily="34" charset="0"/>
                        </a:rPr>
                        <a:t>M = 20.25</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5715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smtClean="0">
                          <a:ln>
                            <a:noFill/>
                          </a:ln>
                          <a:solidFill>
                            <a:schemeClr val="tx1"/>
                          </a:solidFill>
                          <a:effectLst/>
                          <a:latin typeface="Arial" pitchFamily="34" charset="0"/>
                        </a:rPr>
                        <a:t>SD = 4.03*</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dirty="0" smtClean="0">
                          <a:ln>
                            <a:noFill/>
                          </a:ln>
                          <a:solidFill>
                            <a:schemeClr val="tx1"/>
                          </a:solidFill>
                          <a:effectLst/>
                          <a:latin typeface="Arial" pitchFamily="34" charset="0"/>
                        </a:rPr>
                        <a:t>SD = 3.01*</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bl>
          </a:graphicData>
        </a:graphic>
      </p:graphicFrame>
      <p:sp>
        <p:nvSpPr>
          <p:cNvPr id="16426" name="Text Box 144"/>
          <p:cNvSpPr txBox="1">
            <a:spLocks noChangeArrowheads="1"/>
          </p:cNvSpPr>
          <p:nvPr/>
        </p:nvSpPr>
        <p:spPr bwMode="auto">
          <a:xfrm>
            <a:off x="6300789" y="6237288"/>
            <a:ext cx="26638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baseline="0"/>
              <a:t>*using n-1 SD formula</a:t>
            </a:r>
            <a:endParaRPr lang="en-US" baseline="0"/>
          </a:p>
        </p:txBody>
      </p:sp>
    </p:spTree>
    <p:extLst>
      <p:ext uri="{BB962C8B-B14F-4D97-AF65-F5344CB8AC3E}">
        <p14:creationId xmlns:p14="http://schemas.microsoft.com/office/powerpoint/2010/main" val="17060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323851" y="188914"/>
            <a:ext cx="85693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1800" baseline="0" dirty="0">
                <a:latin typeface="Times New Roman" pitchFamily="18" charset="0"/>
                <a:cs typeface="Times New Roman" pitchFamily="18" charset="0"/>
              </a:rPr>
              <a:t>A researcher is interested in whether a drug affects appetite in rats. Eight rats were tested twice, once with the drug and once without the drug, in a random order. In order to feed, the rats need to climb a slope to get a food pellet, and the number of times each animal climbed the slope in a 5-minute period was recorded. </a:t>
            </a:r>
            <a:r>
              <a:rPr lang="en-GB" sz="1800" baseline="0" dirty="0" smtClean="0">
                <a:latin typeface="Times New Roman" pitchFamily="18" charset="0"/>
                <a:cs typeface="Times New Roman" pitchFamily="18" charset="0"/>
              </a:rPr>
              <a:t>The data are not normally distributed.</a:t>
            </a:r>
            <a:endParaRPr lang="en-GB" sz="1800" baseline="0" dirty="0">
              <a:latin typeface="Times New Roman" pitchFamily="18" charset="0"/>
              <a:cs typeface="Times New Roman" pitchFamily="18" charset="0"/>
            </a:endParaRPr>
          </a:p>
        </p:txBody>
      </p:sp>
      <p:sp>
        <p:nvSpPr>
          <p:cNvPr id="16387" name="Text Box 4"/>
          <p:cNvSpPr txBox="1">
            <a:spLocks noChangeArrowheads="1"/>
          </p:cNvSpPr>
          <p:nvPr/>
        </p:nvSpPr>
        <p:spPr bwMode="auto">
          <a:xfrm>
            <a:off x="7187" y="1988840"/>
            <a:ext cx="673258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r>
              <a:rPr lang="en-GB" baseline="0" dirty="0"/>
              <a:t>Statistical tests:</a:t>
            </a:r>
          </a:p>
          <a:p>
            <a:endParaRPr lang="en-GB" baseline="0" dirty="0"/>
          </a:p>
          <a:p>
            <a:pPr marL="342900" indent="-342900">
              <a:buAutoNum type="alphaLcParenBoth"/>
            </a:pPr>
            <a:r>
              <a:rPr lang="en-GB" baseline="0" dirty="0" smtClean="0"/>
              <a:t>Mann </a:t>
            </a:r>
            <a:r>
              <a:rPr lang="en-GB" baseline="0" dirty="0"/>
              <a:t>Whitney </a:t>
            </a:r>
            <a:r>
              <a:rPr lang="en-GB" i="1" baseline="0" dirty="0"/>
              <a:t>U</a:t>
            </a:r>
            <a:r>
              <a:rPr lang="en-GB" baseline="0" dirty="0"/>
              <a:t> (8,8) = 11.00,  </a:t>
            </a:r>
            <a:r>
              <a:rPr lang="en-GB" i="1" baseline="0" dirty="0"/>
              <a:t>p </a:t>
            </a:r>
            <a:r>
              <a:rPr lang="en-GB" baseline="0" dirty="0"/>
              <a:t>= .</a:t>
            </a:r>
            <a:r>
              <a:rPr lang="en-GB" baseline="0" dirty="0" smtClean="0"/>
              <a:t>03</a:t>
            </a:r>
            <a:endParaRPr lang="en-GB" baseline="0" dirty="0"/>
          </a:p>
          <a:p>
            <a:pPr marL="342900" indent="-342900">
              <a:buAutoNum type="alphaLcParenBoth"/>
            </a:pPr>
            <a:r>
              <a:rPr lang="en-GB" baseline="0" dirty="0" smtClean="0"/>
              <a:t>(b) </a:t>
            </a:r>
            <a:r>
              <a:rPr lang="en-GB" baseline="0" dirty="0"/>
              <a:t>Pearson’s</a:t>
            </a:r>
            <a:r>
              <a:rPr lang="en-GB" i="1" baseline="0" dirty="0"/>
              <a:t> r </a:t>
            </a:r>
            <a:r>
              <a:rPr lang="en-GB" baseline="0" dirty="0"/>
              <a:t>= .77, </a:t>
            </a:r>
            <a:r>
              <a:rPr lang="en-GB" i="1" baseline="0" dirty="0"/>
              <a:t>p</a:t>
            </a:r>
            <a:r>
              <a:rPr lang="en-GB" baseline="0" dirty="0"/>
              <a:t> = .02</a:t>
            </a:r>
          </a:p>
          <a:p>
            <a:r>
              <a:rPr lang="en-GB" baseline="0" dirty="0" smtClean="0"/>
              <a:t>(c) </a:t>
            </a:r>
            <a:r>
              <a:rPr lang="en-GB" baseline="0" dirty="0"/>
              <a:t>Spearman's rho = .80, </a:t>
            </a:r>
            <a:r>
              <a:rPr lang="en-GB" i="1" baseline="0" dirty="0"/>
              <a:t>p</a:t>
            </a:r>
            <a:r>
              <a:rPr lang="en-GB" baseline="0" dirty="0"/>
              <a:t> = .02</a:t>
            </a:r>
          </a:p>
          <a:p>
            <a:r>
              <a:rPr lang="en-GB" baseline="0" dirty="0" smtClean="0">
                <a:solidFill>
                  <a:srgbClr val="FF0000"/>
                </a:solidFill>
              </a:rPr>
              <a:t>(d) </a:t>
            </a:r>
            <a:r>
              <a:rPr lang="en-GB" baseline="0" dirty="0">
                <a:solidFill>
                  <a:srgbClr val="FF0000"/>
                </a:solidFill>
              </a:rPr>
              <a:t>Wilcoxon test: </a:t>
            </a:r>
            <a:r>
              <a:rPr lang="en-GB" i="1" baseline="0" dirty="0">
                <a:solidFill>
                  <a:srgbClr val="FF0000"/>
                </a:solidFill>
              </a:rPr>
              <a:t>z</a:t>
            </a:r>
            <a:r>
              <a:rPr lang="en-GB" baseline="0" dirty="0">
                <a:solidFill>
                  <a:srgbClr val="FF0000"/>
                </a:solidFill>
              </a:rPr>
              <a:t>  = 2.52, </a:t>
            </a:r>
            <a:r>
              <a:rPr lang="en-GB" i="1" baseline="0" dirty="0">
                <a:solidFill>
                  <a:srgbClr val="FF0000"/>
                </a:solidFill>
              </a:rPr>
              <a:t>p </a:t>
            </a:r>
            <a:r>
              <a:rPr lang="en-GB" baseline="0" dirty="0">
                <a:solidFill>
                  <a:srgbClr val="FF0000"/>
                </a:solidFill>
              </a:rPr>
              <a:t>= .</a:t>
            </a:r>
            <a:r>
              <a:rPr lang="en-GB" baseline="0" dirty="0" smtClean="0">
                <a:solidFill>
                  <a:srgbClr val="FF0000"/>
                </a:solidFill>
              </a:rPr>
              <a:t>01</a:t>
            </a:r>
            <a:endParaRPr lang="en-GB" baseline="0" dirty="0">
              <a:solidFill>
                <a:srgbClr val="FF0000"/>
              </a:solidFill>
            </a:endParaRPr>
          </a:p>
          <a:p>
            <a:endParaRPr lang="en-GB" baseline="0" dirty="0"/>
          </a:p>
          <a:p>
            <a:r>
              <a:rPr lang="en-GB" baseline="0" dirty="0"/>
              <a:t> Conclusions:</a:t>
            </a:r>
          </a:p>
          <a:p>
            <a:r>
              <a:rPr lang="en-GB" baseline="0" dirty="0" smtClean="0"/>
              <a:t>(e) </a:t>
            </a:r>
            <a:r>
              <a:rPr lang="en-GB" baseline="0" dirty="0"/>
              <a:t>The drug makes rats’ performance more </a:t>
            </a:r>
            <a:r>
              <a:rPr lang="en-GB" baseline="0" dirty="0" smtClean="0"/>
              <a:t>variable</a:t>
            </a:r>
            <a:endParaRPr lang="en-GB" baseline="0" dirty="0"/>
          </a:p>
          <a:p>
            <a:r>
              <a:rPr lang="en-GB" baseline="0" dirty="0" smtClean="0"/>
              <a:t>(f) </a:t>
            </a:r>
            <a:r>
              <a:rPr lang="en-GB" baseline="0" dirty="0"/>
              <a:t>Rats climb the slope significantly faster after taking the </a:t>
            </a:r>
            <a:r>
              <a:rPr lang="en-GB" baseline="0" dirty="0" smtClean="0"/>
              <a:t>drug</a:t>
            </a:r>
            <a:endParaRPr lang="en-GB" baseline="0" dirty="0"/>
          </a:p>
          <a:p>
            <a:r>
              <a:rPr lang="en-GB" baseline="0" dirty="0" smtClean="0"/>
              <a:t>(g)  </a:t>
            </a:r>
            <a:r>
              <a:rPr lang="en-GB" baseline="0" dirty="0"/>
              <a:t>Rats climb the slope significantly more often after taking the </a:t>
            </a:r>
            <a:r>
              <a:rPr lang="en-GB" baseline="0" dirty="0" smtClean="0"/>
              <a:t>drug</a:t>
            </a:r>
            <a:endParaRPr lang="en-GB" baseline="0" dirty="0"/>
          </a:p>
          <a:p>
            <a:r>
              <a:rPr lang="en-GB" baseline="0" dirty="0" smtClean="0">
                <a:solidFill>
                  <a:srgbClr val="FF0000"/>
                </a:solidFill>
              </a:rPr>
              <a:t>(h) </a:t>
            </a:r>
            <a:r>
              <a:rPr lang="en-GB" baseline="0" dirty="0">
                <a:solidFill>
                  <a:srgbClr val="FF0000"/>
                </a:solidFill>
              </a:rPr>
              <a:t>Rats climb the slope significantly less often after taking the </a:t>
            </a:r>
            <a:r>
              <a:rPr lang="en-GB" baseline="0" dirty="0" smtClean="0">
                <a:solidFill>
                  <a:srgbClr val="FF0000"/>
                </a:solidFill>
              </a:rPr>
              <a:t>drug</a:t>
            </a:r>
            <a:endParaRPr lang="en-GB" baseline="0" dirty="0">
              <a:solidFill>
                <a:srgbClr val="FF0000"/>
              </a:solidFill>
            </a:endParaRPr>
          </a:p>
        </p:txBody>
      </p:sp>
      <p:graphicFrame>
        <p:nvGraphicFramePr>
          <p:cNvPr id="17457" name="Group 49"/>
          <p:cNvGraphicFramePr>
            <a:graphicFrameLocks noGrp="1"/>
          </p:cNvGraphicFramePr>
          <p:nvPr>
            <p:extLst>
              <p:ext uri="{D42A27DB-BD31-4B8C-83A1-F6EECF244321}">
                <p14:modId xmlns:p14="http://schemas.microsoft.com/office/powerpoint/2010/main" val="1490605754"/>
              </p:ext>
            </p:extLst>
          </p:nvPr>
        </p:nvGraphicFramePr>
        <p:xfrm>
          <a:off x="6413693" y="1613822"/>
          <a:ext cx="2555875" cy="4623466"/>
        </p:xfrm>
        <a:graphic>
          <a:graphicData uri="http://schemas.openxmlformats.org/drawingml/2006/table">
            <a:tbl>
              <a:tblPr/>
              <a:tblGrid>
                <a:gridCol w="1296988"/>
                <a:gridCol w="1258887"/>
              </a:tblGrid>
              <a:tr h="6396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Drug:</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pitchFamily="34" charset="0"/>
                        </a:rPr>
                        <a:t>No drug:</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604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10</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15</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5565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15</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508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11</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18</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461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24</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397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18</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19</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3533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14</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937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16</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19</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3588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19</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smtClean="0">
                          <a:ln>
                            <a:noFill/>
                          </a:ln>
                          <a:solidFill>
                            <a:schemeClr val="tx1"/>
                          </a:solidFill>
                          <a:effectLst/>
                          <a:latin typeface="Arial" pitchFamily="34" charset="0"/>
                        </a:rPr>
                        <a:t>23</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5715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smtClean="0">
                          <a:ln>
                            <a:noFill/>
                          </a:ln>
                          <a:solidFill>
                            <a:schemeClr val="tx1"/>
                          </a:solidFill>
                          <a:effectLst/>
                          <a:latin typeface="Arial" pitchFamily="34" charset="0"/>
                        </a:rPr>
                        <a:t>M = 15.62</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smtClean="0">
                          <a:ln>
                            <a:noFill/>
                          </a:ln>
                          <a:solidFill>
                            <a:schemeClr val="tx1"/>
                          </a:solidFill>
                          <a:effectLst/>
                          <a:latin typeface="Arial" pitchFamily="34" charset="0"/>
                        </a:rPr>
                        <a:t>M = 20.25</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r h="5715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smtClean="0">
                          <a:ln>
                            <a:noFill/>
                          </a:ln>
                          <a:solidFill>
                            <a:schemeClr val="tx1"/>
                          </a:solidFill>
                          <a:effectLst/>
                          <a:latin typeface="Arial" pitchFamily="34" charset="0"/>
                        </a:rPr>
                        <a:t>SD = 4.03*</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1" u="none" strike="noStrike" cap="none" normalizeH="0" baseline="0" dirty="0" smtClean="0">
                          <a:ln>
                            <a:noFill/>
                          </a:ln>
                          <a:solidFill>
                            <a:schemeClr val="tx1"/>
                          </a:solidFill>
                          <a:effectLst/>
                          <a:latin typeface="Arial" pitchFamily="34" charset="0"/>
                        </a:rPr>
                        <a:t>SD = 3.01*</a:t>
                      </a:r>
                    </a:p>
                  </a:txBody>
                  <a:tcPr marT="45727" marB="45727" horzOverflow="overflow">
                    <a:lnL w="28575" cap="flat" cmpd="sng" algn="ctr">
                      <a:solidFill>
                        <a:srgbClr val="00FFCC"/>
                      </a:solidFill>
                      <a:prstDash val="solid"/>
                      <a:round/>
                      <a:headEnd type="none" w="med" len="med"/>
                      <a:tailEnd type="none" w="med" len="med"/>
                    </a:lnL>
                    <a:lnR w="28575" cap="flat" cmpd="sng" algn="ctr">
                      <a:solidFill>
                        <a:srgbClr val="00FFCC"/>
                      </a:solidFill>
                      <a:prstDash val="solid"/>
                      <a:round/>
                      <a:headEnd type="none" w="med" len="med"/>
                      <a:tailEnd type="none" w="med" len="med"/>
                    </a:lnR>
                    <a:lnT w="28575" cap="flat" cmpd="sng" algn="ctr">
                      <a:solidFill>
                        <a:srgbClr val="00FFCC"/>
                      </a:solidFill>
                      <a:prstDash val="solid"/>
                      <a:round/>
                      <a:headEnd type="none" w="med" len="med"/>
                      <a:tailEnd type="none" w="med" len="med"/>
                    </a:lnT>
                    <a:lnB w="28575" cap="flat" cmpd="sng" algn="ctr">
                      <a:solidFill>
                        <a:srgbClr val="00FFCC"/>
                      </a:solidFill>
                      <a:prstDash val="solid"/>
                      <a:round/>
                      <a:headEnd type="none" w="med" len="med"/>
                      <a:tailEnd type="none" w="med" len="med"/>
                    </a:lnB>
                    <a:lnTlToBr>
                      <a:noFill/>
                    </a:lnTlToBr>
                    <a:lnBlToTr>
                      <a:noFill/>
                    </a:lnBlToTr>
                    <a:noFill/>
                  </a:tcPr>
                </a:tc>
              </a:tr>
            </a:tbl>
          </a:graphicData>
        </a:graphic>
      </p:graphicFrame>
      <p:sp>
        <p:nvSpPr>
          <p:cNvPr id="16426" name="Text Box 144"/>
          <p:cNvSpPr txBox="1">
            <a:spLocks noChangeArrowheads="1"/>
          </p:cNvSpPr>
          <p:nvPr/>
        </p:nvSpPr>
        <p:spPr bwMode="auto">
          <a:xfrm>
            <a:off x="6300789" y="6237288"/>
            <a:ext cx="26638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baseline="0"/>
              <a:t>*using n-1 SD formula</a:t>
            </a:r>
            <a:endParaRPr lang="en-US" baseline="0"/>
          </a:p>
        </p:txBody>
      </p:sp>
    </p:spTree>
    <p:extLst>
      <p:ext uri="{BB962C8B-B14F-4D97-AF65-F5344CB8AC3E}">
        <p14:creationId xmlns:p14="http://schemas.microsoft.com/office/powerpoint/2010/main" val="4092848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9552" y="161944"/>
            <a:ext cx="5113339"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800" i="1" baseline="0" dirty="0">
                <a:cs typeface="Times New Roman" pitchFamily="18" charset="0"/>
              </a:rPr>
              <a:t>Section 5: Write a results section</a:t>
            </a:r>
          </a:p>
          <a:p>
            <a:pPr>
              <a:spcBef>
                <a:spcPct val="50000"/>
              </a:spcBef>
            </a:pPr>
            <a:r>
              <a:rPr lang="en-GB" sz="2000" baseline="0" dirty="0">
                <a:cs typeface="Times New Roman" pitchFamily="18" charset="0"/>
              </a:rPr>
              <a:t>Read the scenario supplied; write a results section; interpret the results appropriately:</a:t>
            </a:r>
            <a:r>
              <a:rPr lang="en-GB" sz="2000" baseline="0" dirty="0">
                <a:latin typeface="Times New Roman" pitchFamily="18" charset="0"/>
                <a:cs typeface="Times New Roman" pitchFamily="18" charset="0"/>
              </a:rPr>
              <a:t> </a:t>
            </a:r>
          </a:p>
          <a:p>
            <a:pPr>
              <a:spcBef>
                <a:spcPct val="50000"/>
              </a:spcBef>
            </a:pPr>
            <a:r>
              <a:rPr lang="en-GB" sz="2000" baseline="0" dirty="0">
                <a:latin typeface="Times New Roman" pitchFamily="18" charset="0"/>
                <a:cs typeface="Times New Roman" pitchFamily="18" charset="0"/>
              </a:rPr>
              <a:t>The hypothesis is that revision combined with alcohol leads to better exam performance than revision alone. This was assessed by measuring </a:t>
            </a:r>
            <a:r>
              <a:rPr lang="en-GB" sz="2000" baseline="0" dirty="0" smtClean="0">
                <a:latin typeface="Times New Roman" pitchFamily="18" charset="0"/>
                <a:cs typeface="Times New Roman" pitchFamily="18" charset="0"/>
              </a:rPr>
              <a:t>participants</a:t>
            </a:r>
            <a:r>
              <a:rPr lang="en-GB" sz="2000" baseline="0" dirty="0">
                <a:latin typeface="Times New Roman" pitchFamily="18" charset="0"/>
                <a:cs typeface="Times New Roman" pitchFamily="18" charset="0"/>
              </a:rPr>
              <a:t>' exam performance, after either 1) subjects had revised for 5 hours a week while drinking 500 ml of gin; or 2) simply revising for 5 hours each week. The results in terms of the exam scores are shown in the table below, together with the means, standard deviations, and </a:t>
            </a:r>
            <a:r>
              <a:rPr lang="en-GB" sz="2000" baseline="0" dirty="0" smtClean="0">
                <a:latin typeface="Times New Roman" pitchFamily="18" charset="0"/>
                <a:cs typeface="Times New Roman" pitchFamily="18" charset="0"/>
              </a:rPr>
              <a:t>results of </a:t>
            </a:r>
            <a:r>
              <a:rPr lang="en-GB" sz="2000" baseline="0" dirty="0">
                <a:latin typeface="Times New Roman" pitchFamily="18" charset="0"/>
                <a:cs typeface="Times New Roman" pitchFamily="18" charset="0"/>
              </a:rPr>
              <a:t>the </a:t>
            </a:r>
            <a:r>
              <a:rPr lang="en-GB" sz="2000" baseline="0" dirty="0" smtClean="0">
                <a:latin typeface="Times New Roman" pitchFamily="18" charset="0"/>
                <a:cs typeface="Times New Roman" pitchFamily="18" charset="0"/>
              </a:rPr>
              <a:t>Mann-Whitney test </a:t>
            </a:r>
            <a:r>
              <a:rPr lang="en-GB" sz="2000" baseline="0" dirty="0">
                <a:latin typeface="Times New Roman" pitchFamily="18" charset="0"/>
                <a:cs typeface="Times New Roman" pitchFamily="18" charset="0"/>
              </a:rPr>
              <a:t>used to compare the scores.</a:t>
            </a:r>
            <a:endParaRPr lang="en-GB" sz="2000" baseline="0" dirty="0"/>
          </a:p>
        </p:txBody>
      </p:sp>
      <p:graphicFrame>
        <p:nvGraphicFramePr>
          <p:cNvPr id="108547" name="Group 3"/>
          <p:cNvGraphicFramePr>
            <a:graphicFrameLocks noGrp="1"/>
          </p:cNvGraphicFramePr>
          <p:nvPr/>
        </p:nvGraphicFramePr>
        <p:xfrm>
          <a:off x="5940426" y="404813"/>
          <a:ext cx="2881313" cy="5150488"/>
        </p:xfrm>
        <a:graphic>
          <a:graphicData uri="http://schemas.openxmlformats.org/drawingml/2006/table">
            <a:tbl>
              <a:tblPr/>
              <a:tblGrid>
                <a:gridCol w="1296988"/>
                <a:gridCol w="1584325"/>
              </a:tblGrid>
              <a:tr h="6400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Revision</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Revision + gin</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5</a:t>
                      </a:r>
                      <a:endParaRPr kumimoji="0" lang="en-GB" sz="1800" b="1" i="0" u="none" strike="noStrike" cap="none" normalizeH="0" baseline="0" dirty="0" smtClean="0">
                        <a:ln>
                          <a:noFill/>
                        </a:ln>
                        <a:solidFill>
                          <a:schemeClr val="tx1"/>
                        </a:solidFill>
                        <a:effectLst/>
                        <a:latin typeface="Times New Roman" pitchFamily="18" charset="0"/>
                      </a:endParaRP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9</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14</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7</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13</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6</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17</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15</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12</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5</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11</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6</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19</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12</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11</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13</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M =12.75</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M = 9.13</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r h="6400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SD = 4.23*</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SD = 3.76*</a:t>
                      </a:r>
                    </a:p>
                  </a:txBody>
                  <a:tcPr horzOverflow="overflow">
                    <a:lnL w="19050" cap="flat" cmpd="sng" algn="ctr">
                      <a:solidFill>
                        <a:srgbClr val="00FFCC"/>
                      </a:solidFill>
                      <a:prstDash val="solid"/>
                      <a:round/>
                      <a:headEnd type="none" w="med" len="med"/>
                      <a:tailEnd type="none" w="med" len="med"/>
                    </a:lnL>
                    <a:lnR w="19050" cap="flat" cmpd="sng" algn="ctr">
                      <a:solidFill>
                        <a:srgbClr val="00FFCC"/>
                      </a:solidFill>
                      <a:prstDash val="solid"/>
                      <a:round/>
                      <a:headEnd type="none" w="med" len="med"/>
                      <a:tailEnd type="none" w="med" len="med"/>
                    </a:lnR>
                    <a:lnT w="19050" cap="flat" cmpd="sng" algn="ctr">
                      <a:solidFill>
                        <a:srgbClr val="00FFCC"/>
                      </a:solidFill>
                      <a:prstDash val="solid"/>
                      <a:round/>
                      <a:headEnd type="none" w="med" len="med"/>
                      <a:tailEnd type="none" w="med" len="med"/>
                    </a:lnT>
                    <a:lnB w="19050" cap="flat" cmpd="sng" algn="ctr">
                      <a:solidFill>
                        <a:srgbClr val="00FFCC"/>
                      </a:solidFill>
                      <a:prstDash val="solid"/>
                      <a:round/>
                      <a:headEnd type="none" w="med" len="med"/>
                      <a:tailEnd type="none" w="med" len="med"/>
                    </a:lnB>
                    <a:lnTlToBr>
                      <a:noFill/>
                    </a:lnTlToBr>
                    <a:lnBlToTr>
                      <a:noFill/>
                    </a:lnBlToTr>
                    <a:noFill/>
                  </a:tcPr>
                </a:tc>
              </a:tr>
            </a:tbl>
          </a:graphicData>
        </a:graphic>
      </p:graphicFrame>
      <p:sp>
        <p:nvSpPr>
          <p:cNvPr id="17449" name="Text Box 41"/>
          <p:cNvSpPr txBox="1">
            <a:spLocks noChangeArrowheads="1"/>
          </p:cNvSpPr>
          <p:nvPr/>
        </p:nvSpPr>
        <p:spPr bwMode="auto">
          <a:xfrm>
            <a:off x="5472114" y="5682734"/>
            <a:ext cx="36718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i="1" baseline="0" dirty="0"/>
              <a:t>(NB: maximum exam score is 20).</a:t>
            </a:r>
          </a:p>
        </p:txBody>
      </p:sp>
      <p:sp>
        <p:nvSpPr>
          <p:cNvPr id="17450" name="Text Box 42"/>
          <p:cNvSpPr txBox="1">
            <a:spLocks noChangeArrowheads="1"/>
          </p:cNvSpPr>
          <p:nvPr/>
        </p:nvSpPr>
        <p:spPr bwMode="auto">
          <a:xfrm>
            <a:off x="5940152" y="5936213"/>
            <a:ext cx="295232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000" i="1" baseline="0" dirty="0" smtClean="0">
                <a:latin typeface="Times New Roman" pitchFamily="18" charset="0"/>
                <a:cs typeface="Times New Roman" pitchFamily="18" charset="0"/>
              </a:rPr>
              <a:t>U(8, 8)</a:t>
            </a:r>
            <a:r>
              <a:rPr lang="en-GB" sz="2000" baseline="0" dirty="0" smtClean="0">
                <a:latin typeface="Times New Roman" pitchFamily="18" charset="0"/>
                <a:cs typeface="Times New Roman" pitchFamily="18" charset="0"/>
              </a:rPr>
              <a:t> = 18.50, </a:t>
            </a:r>
            <a:r>
              <a:rPr lang="en-GB" sz="2000" i="1" baseline="0" dirty="0" smtClean="0">
                <a:latin typeface="Times New Roman" pitchFamily="18" charset="0"/>
                <a:cs typeface="Times New Roman" pitchFamily="18" charset="0"/>
              </a:rPr>
              <a:t>p</a:t>
            </a:r>
            <a:r>
              <a:rPr lang="en-GB" sz="2000" baseline="0" dirty="0" smtClean="0">
                <a:latin typeface="Times New Roman" pitchFamily="18" charset="0"/>
                <a:cs typeface="Times New Roman" pitchFamily="18" charset="0"/>
              </a:rPr>
              <a:t> = .161</a:t>
            </a:r>
            <a:endParaRPr lang="en-GB" sz="2000" baseline="0" dirty="0"/>
          </a:p>
          <a:p>
            <a:pPr>
              <a:spcBef>
                <a:spcPct val="50000"/>
              </a:spcBef>
            </a:pPr>
            <a:endParaRPr lang="en-GB" sz="2000" baseline="0" dirty="0"/>
          </a:p>
        </p:txBody>
      </p:sp>
    </p:spTree>
    <p:extLst>
      <p:ext uri="{BB962C8B-B14F-4D97-AF65-F5344CB8AC3E}">
        <p14:creationId xmlns:p14="http://schemas.microsoft.com/office/powerpoint/2010/main" val="1201677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54063" y="116632"/>
            <a:ext cx="7239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1800" baseline="0" dirty="0">
                <a:latin typeface="Times New Roman" pitchFamily="18" charset="0"/>
                <a:cs typeface="Times New Roman" pitchFamily="18" charset="0"/>
              </a:rPr>
              <a:t>(a) Graph the data in a form appropriate for  inclusion in a lab report:</a:t>
            </a:r>
          </a:p>
          <a:p>
            <a:pPr>
              <a:spcBef>
                <a:spcPct val="50000"/>
              </a:spcBef>
            </a:pPr>
            <a:r>
              <a:rPr lang="en-GB" sz="1800" baseline="0" dirty="0">
                <a:cs typeface="Times New Roman" pitchFamily="18" charset="0"/>
              </a:rPr>
              <a:t>This doesn’t have to be a work of art, but should be clear and labelled correctly. </a:t>
            </a:r>
            <a:r>
              <a:rPr lang="en-GB" sz="1800" i="1" baseline="0" dirty="0">
                <a:cs typeface="Times New Roman" pitchFamily="18" charset="0"/>
              </a:rPr>
              <a:t>Include error bars and a title! </a:t>
            </a:r>
            <a:r>
              <a:rPr lang="en-GB" sz="1800" baseline="0" dirty="0">
                <a:cs typeface="Times New Roman" pitchFamily="18" charset="0"/>
              </a:rPr>
              <a:t>Standard error = SD divided by square root of the number of subjects. Here, SEs are  1.40 </a:t>
            </a:r>
            <a:r>
              <a:rPr lang="en-GB" sz="1800" baseline="0" dirty="0"/>
              <a:t>(4.23 / square root of 8)</a:t>
            </a:r>
            <a:r>
              <a:rPr lang="en-GB" baseline="0" dirty="0"/>
              <a:t> </a:t>
            </a:r>
            <a:r>
              <a:rPr lang="en-GB" sz="1800" baseline="0" dirty="0">
                <a:cs typeface="Times New Roman" pitchFamily="18" charset="0"/>
              </a:rPr>
              <a:t>for the sober revisers and 1.24 (3.76 / square root of 8) for the boozed ones.</a:t>
            </a:r>
          </a:p>
        </p:txBody>
      </p:sp>
      <p:graphicFrame>
        <p:nvGraphicFramePr>
          <p:cNvPr id="3" name="Chart 2"/>
          <p:cNvGraphicFramePr/>
          <p:nvPr>
            <p:extLst>
              <p:ext uri="{D42A27DB-BD31-4B8C-83A1-F6EECF244321}">
                <p14:modId xmlns:p14="http://schemas.microsoft.com/office/powerpoint/2010/main" val="1218961185"/>
              </p:ext>
            </p:extLst>
          </p:nvPr>
        </p:nvGraphicFramePr>
        <p:xfrm>
          <a:off x="1475656" y="1988840"/>
          <a:ext cx="5760640" cy="4869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2240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914400" y="857250"/>
            <a:ext cx="7518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3200" i="1" baseline="0" dirty="0"/>
              <a:t>The exam format:</a:t>
            </a:r>
          </a:p>
          <a:p>
            <a:pPr>
              <a:spcBef>
                <a:spcPct val="50000"/>
              </a:spcBef>
            </a:pPr>
            <a:endParaRPr lang="en-GB" sz="2400" i="1" baseline="0" dirty="0" smtClean="0"/>
          </a:p>
          <a:p>
            <a:pPr>
              <a:spcBef>
                <a:spcPct val="50000"/>
              </a:spcBef>
            </a:pPr>
            <a:r>
              <a:rPr lang="en-GB" sz="2400" i="1" baseline="0" dirty="0" smtClean="0"/>
              <a:t>Two </a:t>
            </a:r>
            <a:r>
              <a:rPr lang="en-GB" sz="2400" i="1" baseline="0" dirty="0"/>
              <a:t>hours and five sections </a:t>
            </a:r>
            <a:r>
              <a:rPr lang="en-GB" sz="2400" i="1" baseline="0" dirty="0" smtClean="0"/>
              <a:t>– </a:t>
            </a:r>
          </a:p>
          <a:p>
            <a:pPr>
              <a:spcBef>
                <a:spcPct val="50000"/>
              </a:spcBef>
            </a:pPr>
            <a:endParaRPr lang="en-GB" sz="2400" i="1" baseline="0" dirty="0"/>
          </a:p>
          <a:p>
            <a:pPr>
              <a:spcBef>
                <a:spcPct val="50000"/>
              </a:spcBef>
            </a:pPr>
            <a:r>
              <a:rPr lang="en-GB" sz="2400" i="1" baseline="0" dirty="0"/>
              <a:t>Section 1: basic </a:t>
            </a:r>
            <a:r>
              <a:rPr lang="en-GB" sz="2400" i="1" baseline="0" dirty="0" smtClean="0"/>
              <a:t>concepts</a:t>
            </a:r>
            <a:endParaRPr lang="en-GB" sz="2400" i="1" baseline="0" dirty="0"/>
          </a:p>
          <a:p>
            <a:pPr>
              <a:spcBef>
                <a:spcPct val="50000"/>
              </a:spcBef>
            </a:pPr>
            <a:r>
              <a:rPr lang="en-GB" sz="2400" i="1" baseline="0" dirty="0"/>
              <a:t>Section 2: interpreting SPSS output.</a:t>
            </a:r>
          </a:p>
          <a:p>
            <a:pPr>
              <a:spcBef>
                <a:spcPct val="50000"/>
              </a:spcBef>
            </a:pPr>
            <a:r>
              <a:rPr lang="en-GB" sz="2400" i="1" baseline="0" dirty="0"/>
              <a:t>Section 3: which test?</a:t>
            </a:r>
          </a:p>
          <a:p>
            <a:pPr>
              <a:spcBef>
                <a:spcPct val="50000"/>
              </a:spcBef>
            </a:pPr>
            <a:r>
              <a:rPr lang="en-GB" sz="2400" i="1" baseline="0" dirty="0"/>
              <a:t>Section 4: pick a test and conclusions</a:t>
            </a:r>
          </a:p>
          <a:p>
            <a:pPr>
              <a:spcBef>
                <a:spcPct val="50000"/>
              </a:spcBef>
            </a:pPr>
            <a:r>
              <a:rPr lang="en-GB" sz="2400" i="1" baseline="0" dirty="0"/>
              <a:t>Section 5: write a results </a:t>
            </a:r>
            <a:r>
              <a:rPr lang="en-GB" sz="2400" i="1" baseline="0" dirty="0" smtClean="0"/>
              <a:t>section</a:t>
            </a:r>
            <a:endParaRPr lang="en-GB" sz="2400" baseline="0" dirty="0"/>
          </a:p>
        </p:txBody>
      </p:sp>
    </p:spTree>
    <p:extLst>
      <p:ext uri="{BB962C8B-B14F-4D97-AF65-F5344CB8AC3E}">
        <p14:creationId xmlns:p14="http://schemas.microsoft.com/office/powerpoint/2010/main" val="1395194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14400" y="557214"/>
            <a:ext cx="7162800" cy="533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2400" baseline="0" dirty="0">
                <a:latin typeface="Times New Roman" pitchFamily="18" charset="0"/>
                <a:cs typeface="Times New Roman" pitchFamily="18" charset="0"/>
              </a:rPr>
              <a:t>(b) Describe the data in a form appropriate for inclusion in the results section of a lab report (assuming no graph in the results section). </a:t>
            </a:r>
          </a:p>
          <a:p>
            <a:pPr>
              <a:spcBef>
                <a:spcPct val="50000"/>
              </a:spcBef>
            </a:pPr>
            <a:endParaRPr lang="en-GB" sz="2400" baseline="0" dirty="0">
              <a:latin typeface="Times New Roman" pitchFamily="18" charset="0"/>
              <a:cs typeface="Times New Roman" pitchFamily="18" charset="0"/>
            </a:endParaRPr>
          </a:p>
          <a:p>
            <a:pPr>
              <a:spcBef>
                <a:spcPct val="50000"/>
              </a:spcBef>
            </a:pPr>
            <a:r>
              <a:rPr lang="en-GB" sz="2400" i="1" baseline="0" dirty="0" smtClean="0"/>
              <a:t>“A </a:t>
            </a:r>
            <a:r>
              <a:rPr lang="en-GB" sz="2400" i="1" baseline="0" dirty="0"/>
              <a:t>M</a:t>
            </a:r>
            <a:r>
              <a:rPr lang="en-GB" sz="2400" i="1" baseline="0" dirty="0" smtClean="0"/>
              <a:t>ann-Whitney test </a:t>
            </a:r>
            <a:r>
              <a:rPr lang="en-GB" sz="2400" i="1" baseline="0" dirty="0"/>
              <a:t>was performed on these data. This revealed that there was no significant difference between the mean exam scores of subjects who combined revision with alcohol consumption (M = 9.12, </a:t>
            </a:r>
            <a:r>
              <a:rPr lang="en-GB" sz="2400" i="1" baseline="0" dirty="0" smtClean="0"/>
              <a:t>SE </a:t>
            </a:r>
            <a:r>
              <a:rPr lang="en-GB" sz="2400" i="1" baseline="0" dirty="0"/>
              <a:t>= </a:t>
            </a:r>
            <a:r>
              <a:rPr lang="en-GB" sz="2400" i="1" baseline="0" dirty="0" smtClean="0"/>
              <a:t>1.33 sec) </a:t>
            </a:r>
            <a:r>
              <a:rPr lang="en-GB" sz="2400" i="1" baseline="0" dirty="0"/>
              <a:t>and those who revised without it (M = 12.75, </a:t>
            </a:r>
            <a:r>
              <a:rPr lang="en-GB" sz="2400" i="1" baseline="0" dirty="0" smtClean="0"/>
              <a:t>SE= 1.50 sec), U</a:t>
            </a:r>
            <a:r>
              <a:rPr lang="en-GB" sz="2400" baseline="0" dirty="0" smtClean="0"/>
              <a:t>(8, 8)  </a:t>
            </a:r>
            <a:r>
              <a:rPr lang="en-GB" sz="2400" baseline="0" dirty="0"/>
              <a:t>= </a:t>
            </a:r>
            <a:r>
              <a:rPr lang="en-GB" sz="2400" baseline="0" dirty="0" smtClean="0"/>
              <a:t>18.50,</a:t>
            </a:r>
            <a:r>
              <a:rPr lang="en-GB" sz="2400" i="1" baseline="0" dirty="0" smtClean="0"/>
              <a:t> </a:t>
            </a:r>
            <a:r>
              <a:rPr lang="en-GB" sz="2400" i="1" baseline="0" dirty="0"/>
              <a:t>p &gt; .05. </a:t>
            </a:r>
            <a:r>
              <a:rPr lang="en-GB" sz="2400" i="1" baseline="0" dirty="0" smtClean="0"/>
              <a:t>Exam </a:t>
            </a:r>
            <a:r>
              <a:rPr lang="en-GB" sz="2400" i="1" baseline="0" dirty="0"/>
              <a:t>performance is not significantly enhanced by combining revision with alcohol consumption."</a:t>
            </a:r>
          </a:p>
        </p:txBody>
      </p:sp>
    </p:spTree>
    <p:extLst>
      <p:ext uri="{BB962C8B-B14F-4D97-AF65-F5344CB8AC3E}">
        <p14:creationId xmlns:p14="http://schemas.microsoft.com/office/powerpoint/2010/main" val="2355414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0825" y="1268414"/>
            <a:ext cx="8426451"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baseline="-25000">
                <a:solidFill>
                  <a:schemeClr val="tx1"/>
                </a:solidFill>
                <a:latin typeface="Arial" pitchFamily="34" charset="0"/>
              </a:defRPr>
            </a:lvl1pPr>
            <a:lvl2pPr marL="742950" indent="-285750">
              <a:defRPr sz="1600" b="1" baseline="-25000">
                <a:solidFill>
                  <a:schemeClr val="tx1"/>
                </a:solidFill>
                <a:latin typeface="Arial" pitchFamily="34" charset="0"/>
              </a:defRPr>
            </a:lvl2pPr>
            <a:lvl3pPr marL="1143000" indent="-228600">
              <a:defRPr sz="1600" b="1" baseline="-25000">
                <a:solidFill>
                  <a:schemeClr val="tx1"/>
                </a:solidFill>
                <a:latin typeface="Arial" pitchFamily="34" charset="0"/>
              </a:defRPr>
            </a:lvl3pPr>
            <a:lvl4pPr marL="1600200" indent="-228600">
              <a:defRPr sz="1600" b="1" baseline="-25000">
                <a:solidFill>
                  <a:schemeClr val="tx1"/>
                </a:solidFill>
                <a:latin typeface="Arial" pitchFamily="34" charset="0"/>
              </a:defRPr>
            </a:lvl4pPr>
            <a:lvl5pPr marL="2057400" indent="-228600">
              <a:defRPr sz="1600" b="1" baseline="-25000">
                <a:solidFill>
                  <a:schemeClr val="tx1"/>
                </a:solidFill>
                <a:latin typeface="Arial" pitchFamily="34" charset="0"/>
              </a:defRPr>
            </a:lvl5pPr>
            <a:lvl6pPr marL="2514600" indent="-228600" eaLnBrk="0" fontAlgn="base" hangingPunct="0">
              <a:spcBef>
                <a:spcPct val="0"/>
              </a:spcBef>
              <a:spcAft>
                <a:spcPct val="0"/>
              </a:spcAft>
              <a:defRPr sz="1600" b="1" baseline="-25000">
                <a:solidFill>
                  <a:schemeClr val="tx1"/>
                </a:solidFill>
                <a:latin typeface="Arial" pitchFamily="34" charset="0"/>
              </a:defRPr>
            </a:lvl6pPr>
            <a:lvl7pPr marL="2971800" indent="-228600" eaLnBrk="0" fontAlgn="base" hangingPunct="0">
              <a:spcBef>
                <a:spcPct val="0"/>
              </a:spcBef>
              <a:spcAft>
                <a:spcPct val="0"/>
              </a:spcAft>
              <a:defRPr sz="1600" b="1" baseline="-25000">
                <a:solidFill>
                  <a:schemeClr val="tx1"/>
                </a:solidFill>
                <a:latin typeface="Arial" pitchFamily="34" charset="0"/>
              </a:defRPr>
            </a:lvl7pPr>
            <a:lvl8pPr marL="3429000" indent="-228600" eaLnBrk="0" fontAlgn="base" hangingPunct="0">
              <a:spcBef>
                <a:spcPct val="0"/>
              </a:spcBef>
              <a:spcAft>
                <a:spcPct val="0"/>
              </a:spcAft>
              <a:defRPr sz="1600" b="1" baseline="-25000">
                <a:solidFill>
                  <a:schemeClr val="tx1"/>
                </a:solidFill>
                <a:latin typeface="Arial" pitchFamily="34" charset="0"/>
              </a:defRPr>
            </a:lvl8pPr>
            <a:lvl9pPr marL="3886200" indent="-228600" eaLnBrk="0" fontAlgn="base" hangingPunct="0">
              <a:spcBef>
                <a:spcPct val="0"/>
              </a:spcBef>
              <a:spcAft>
                <a:spcPct val="0"/>
              </a:spcAft>
              <a:defRPr sz="1600" b="1" baseline="-25000">
                <a:solidFill>
                  <a:schemeClr val="tx1"/>
                </a:solidFill>
                <a:latin typeface="Arial" pitchFamily="34" charset="0"/>
              </a:defRPr>
            </a:lvl9pPr>
          </a:lstStyle>
          <a:p>
            <a:pPr>
              <a:spcBef>
                <a:spcPct val="50000"/>
              </a:spcBef>
            </a:pPr>
            <a:r>
              <a:rPr lang="en-GB" sz="3200" i="1" baseline="0"/>
              <a:t>Be strategic:</a:t>
            </a:r>
          </a:p>
          <a:p>
            <a:pPr>
              <a:spcBef>
                <a:spcPct val="50000"/>
              </a:spcBef>
            </a:pPr>
            <a:r>
              <a:rPr lang="en-GB" sz="2800" i="1" baseline="0"/>
              <a:t>Don’t</a:t>
            </a:r>
            <a:r>
              <a:rPr lang="en-GB" sz="2800" baseline="0"/>
              <a:t> start at page 1 and work through. Each section carries equal marks. </a:t>
            </a:r>
          </a:p>
          <a:p>
            <a:pPr>
              <a:spcBef>
                <a:spcPct val="50000"/>
              </a:spcBef>
            </a:pPr>
            <a:r>
              <a:rPr lang="en-GB" sz="2800" i="1" baseline="0"/>
              <a:t>Answer all the easy questions first</a:t>
            </a:r>
            <a:r>
              <a:rPr lang="en-GB" sz="2800" baseline="0"/>
              <a:t>! Then tackle tricky stuff if there is time left.</a:t>
            </a:r>
          </a:p>
        </p:txBody>
      </p:sp>
    </p:spTree>
    <p:extLst>
      <p:ext uri="{BB962C8B-B14F-4D97-AF65-F5344CB8AC3E}">
        <p14:creationId xmlns:p14="http://schemas.microsoft.com/office/powerpoint/2010/main" val="3165315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rgbClr val="000000"/>
                </a:solidFill>
                <a:ea typeface="+mj-ea"/>
                <a:cs typeface="+mj-cs"/>
              </a:rPr>
              <a:t>Two flow charts</a:t>
            </a:r>
            <a:endParaRPr lang="en-US" dirty="0">
              <a:solidFill>
                <a:srgbClr val="000000"/>
              </a:solidFill>
              <a:ea typeface="+mj-ea"/>
              <a:cs typeface="+mj-cs"/>
            </a:endParaRPr>
          </a:p>
        </p:txBody>
      </p:sp>
      <p:sp>
        <p:nvSpPr>
          <p:cNvPr id="26626" name="Rectangle 3"/>
          <p:cNvSpPr>
            <a:spLocks noGrp="1" noChangeArrowheads="1"/>
          </p:cNvSpPr>
          <p:nvPr>
            <p:ph idx="1"/>
          </p:nvPr>
        </p:nvSpPr>
        <p:spPr>
          <a:xfrm>
            <a:off x="457200" y="1882775"/>
            <a:ext cx="8229600" cy="4572000"/>
          </a:xfrm>
        </p:spPr>
        <p:txBody>
          <a:bodyPr/>
          <a:lstStyle/>
          <a:p>
            <a:pPr eaLnBrk="1" hangingPunct="1">
              <a:buFontTx/>
              <a:buNone/>
            </a:pPr>
            <a:endParaRPr lang="en-US">
              <a:latin typeface="Calibri" charset="0"/>
            </a:endParaRPr>
          </a:p>
          <a:p>
            <a:pPr eaLnBrk="1" hangingPunct="1"/>
            <a:endParaRPr lang="en-US">
              <a:latin typeface="Calibri" charset="0"/>
            </a:endParaRPr>
          </a:p>
          <a:p>
            <a:pPr eaLnBrk="1" hangingPunct="1"/>
            <a:r>
              <a:rPr lang="en-US">
                <a:latin typeface="Calibri" charset="0"/>
              </a:rPr>
              <a:t>See Graham</a:t>
            </a:r>
            <a:r>
              <a:rPr lang="ja-JP" altLang="en-US">
                <a:latin typeface="Calibri" charset="0"/>
              </a:rPr>
              <a:t>’</a:t>
            </a:r>
            <a:r>
              <a:rPr lang="en-US" altLang="ja-JP">
                <a:latin typeface="Calibri" charset="0"/>
              </a:rPr>
              <a:t>s website…</a:t>
            </a:r>
            <a:endParaRPr lang="en-US">
              <a:latin typeface="Calibri" charset="0"/>
            </a:endParaRPr>
          </a:p>
        </p:txBody>
      </p:sp>
    </p:spTree>
    <p:extLst>
      <p:ext uri="{BB962C8B-B14F-4D97-AF65-F5344CB8AC3E}">
        <p14:creationId xmlns:p14="http://schemas.microsoft.com/office/powerpoint/2010/main" val="1625484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679" b="679"/>
          <a:stretch>
            <a:fillRect/>
          </a:stretch>
        </p:blipFill>
        <p:spPr>
          <a:xfrm>
            <a:off x="457200" y="404813"/>
            <a:ext cx="8229600" cy="6048375"/>
          </a:xfrm>
          <a:noFill/>
        </p:spPr>
      </p:pic>
    </p:spTree>
    <p:extLst>
      <p:ext uri="{BB962C8B-B14F-4D97-AF65-F5344CB8AC3E}">
        <p14:creationId xmlns:p14="http://schemas.microsoft.com/office/powerpoint/2010/main" val="3534717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Line 3"/>
          <p:cNvSpPr>
            <a:spLocks noChangeShapeType="1"/>
          </p:cNvSpPr>
          <p:nvPr/>
        </p:nvSpPr>
        <p:spPr bwMode="auto">
          <a:xfrm>
            <a:off x="381000" y="685800"/>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b="0" baseline="0" smtClean="0">
              <a:solidFill>
                <a:srgbClr val="000000"/>
              </a:solidFill>
              <a:latin typeface="Arial" charset="0"/>
              <a:ea typeface="ＭＳ Ｐゴシック" charset="0"/>
              <a:cs typeface="ＭＳ Ｐゴシック" charset="0"/>
            </a:endParaRPr>
          </a:p>
        </p:txBody>
      </p:sp>
      <p:sp>
        <p:nvSpPr>
          <p:cNvPr id="29698" name="Text Box 6"/>
          <p:cNvSpPr txBox="1">
            <a:spLocks noChangeArrowheads="1"/>
          </p:cNvSpPr>
          <p:nvPr/>
        </p:nvSpPr>
        <p:spPr bwMode="auto">
          <a:xfrm>
            <a:off x="685800" y="304800"/>
            <a:ext cx="7772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GB" sz="1800" baseline="0" smtClean="0">
                <a:solidFill>
                  <a:srgbClr val="000000"/>
                </a:solidFill>
                <a:latin typeface="Arial Black" charset="0"/>
              </a:rPr>
              <a:t>PARAMETRIC OR NOT?</a:t>
            </a:r>
            <a:endParaRPr lang="en-GB" sz="1800" baseline="0" smtClean="0">
              <a:solidFill>
                <a:srgbClr val="000000"/>
              </a:solidFill>
              <a:latin typeface="Franklin Gothic No.2" charset="0"/>
            </a:endParaRPr>
          </a:p>
        </p:txBody>
      </p:sp>
      <p:cxnSp>
        <p:nvCxnSpPr>
          <p:cNvPr id="13" name="Straight Arrow Connector 12"/>
          <p:cNvCxnSpPr>
            <a:cxnSpLocks noChangeShapeType="1"/>
            <a:stCxn id="9" idx="3"/>
            <a:endCxn id="12" idx="0"/>
          </p:cNvCxnSpPr>
          <p:nvPr/>
        </p:nvCxnSpPr>
        <p:spPr bwMode="auto">
          <a:xfrm>
            <a:off x="6477597" y="1789909"/>
            <a:ext cx="1369512" cy="1434305"/>
          </a:xfrm>
          <a:prstGeom prst="straightConnector1">
            <a:avLst/>
          </a:prstGeom>
          <a:noFill/>
          <a:ln w="25400">
            <a:solidFill>
              <a:srgbClr val="000000"/>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7" name="Straight Arrow Connector 16"/>
          <p:cNvCxnSpPr>
            <a:cxnSpLocks noChangeShapeType="1"/>
            <a:stCxn id="16" idx="3"/>
            <a:endCxn id="12" idx="1"/>
          </p:cNvCxnSpPr>
          <p:nvPr/>
        </p:nvCxnSpPr>
        <p:spPr bwMode="auto">
          <a:xfrm flipV="1">
            <a:off x="6681590" y="3846514"/>
            <a:ext cx="155869" cy="96044"/>
          </a:xfrm>
          <a:prstGeom prst="straightConnector1">
            <a:avLst/>
          </a:prstGeom>
          <a:noFill/>
          <a:ln w="25400">
            <a:solidFill>
              <a:schemeClr val="bg2"/>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1" name="Straight Arrow Connector 20"/>
          <p:cNvCxnSpPr>
            <a:cxnSpLocks noChangeShapeType="1"/>
          </p:cNvCxnSpPr>
          <p:nvPr/>
        </p:nvCxnSpPr>
        <p:spPr bwMode="auto">
          <a:xfrm rot="5400000">
            <a:off x="3355975" y="4643439"/>
            <a:ext cx="573087" cy="1588"/>
          </a:xfrm>
          <a:prstGeom prst="straightConnector1">
            <a:avLst/>
          </a:prstGeom>
          <a:noFill/>
          <a:ln w="25400">
            <a:solidFill>
              <a:srgbClr val="000000"/>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2" name="Straight Arrow Connector 21"/>
          <p:cNvCxnSpPr>
            <a:cxnSpLocks noChangeShapeType="1"/>
            <a:stCxn id="20" idx="3"/>
            <a:endCxn id="12" idx="2"/>
          </p:cNvCxnSpPr>
          <p:nvPr/>
        </p:nvCxnSpPr>
        <p:spPr bwMode="auto">
          <a:xfrm flipV="1">
            <a:off x="6426797" y="4468814"/>
            <a:ext cx="1420312" cy="1554163"/>
          </a:xfrm>
          <a:prstGeom prst="straightConnector1">
            <a:avLst/>
          </a:prstGeom>
          <a:noFill/>
          <a:ln w="25400">
            <a:solidFill>
              <a:schemeClr val="bg1"/>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grpSp>
        <p:nvGrpSpPr>
          <p:cNvPr id="29703" name="Group 73"/>
          <p:cNvGrpSpPr>
            <a:grpSpLocks/>
          </p:cNvGrpSpPr>
          <p:nvPr/>
        </p:nvGrpSpPr>
        <p:grpSpPr bwMode="auto">
          <a:xfrm>
            <a:off x="25998" y="857251"/>
            <a:ext cx="8830761" cy="5595938"/>
            <a:chOff x="214281" y="857232"/>
            <a:chExt cx="8672265" cy="5572158"/>
          </a:xfrm>
        </p:grpSpPr>
        <p:sp>
          <p:nvSpPr>
            <p:cNvPr id="29707" name="TextBox 4"/>
            <p:cNvSpPr txBox="1">
              <a:spLocks noChangeArrowheads="1"/>
            </p:cNvSpPr>
            <p:nvPr/>
          </p:nvSpPr>
          <p:spPr bwMode="auto">
            <a:xfrm>
              <a:off x="2856879" y="857232"/>
              <a:ext cx="2464409" cy="398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b="0" baseline="0" dirty="0" smtClean="0">
                  <a:solidFill>
                    <a:srgbClr val="000000"/>
                  </a:solidFill>
                  <a:cs typeface="Arial" charset="0"/>
                </a:rPr>
                <a:t>Data type</a:t>
              </a:r>
              <a:endParaRPr lang="en-US" sz="2000" b="0" baseline="0" dirty="0" smtClean="0">
                <a:solidFill>
                  <a:srgbClr val="000000"/>
                </a:solidFill>
                <a:cs typeface="Arial" charset="0"/>
              </a:endParaRPr>
            </a:p>
          </p:txBody>
        </p:sp>
        <p:grpSp>
          <p:nvGrpSpPr>
            <p:cNvPr id="29708" name="Group 17"/>
            <p:cNvGrpSpPr>
              <a:grpSpLocks/>
            </p:cNvGrpSpPr>
            <p:nvPr/>
          </p:nvGrpSpPr>
          <p:grpSpPr bwMode="auto">
            <a:xfrm>
              <a:off x="2786050" y="1285859"/>
              <a:ext cx="3763991" cy="1000133"/>
              <a:chOff x="357158" y="1750206"/>
              <a:chExt cx="3353371" cy="750105"/>
            </a:xfrm>
          </p:grpSpPr>
          <p:sp>
            <p:nvSpPr>
              <p:cNvPr id="8" name="Rounded Rectangle 7"/>
              <p:cNvSpPr/>
              <p:nvPr/>
            </p:nvSpPr>
            <p:spPr>
              <a:xfrm>
                <a:off x="357686" y="1750025"/>
                <a:ext cx="1547271" cy="75046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400" b="0" baseline="0" dirty="0">
                    <a:solidFill>
                      <a:srgbClr val="000000"/>
                    </a:solidFill>
                    <a:latin typeface="Arial" pitchFamily="34" charset="0"/>
                    <a:cs typeface="Arial" pitchFamily="34" charset="0"/>
                  </a:rPr>
                  <a:t>Ratio</a:t>
                </a:r>
              </a:p>
              <a:p>
                <a:pPr algn="ctr" fontAlgn="auto">
                  <a:spcBef>
                    <a:spcPts val="0"/>
                  </a:spcBef>
                  <a:spcAft>
                    <a:spcPts val="0"/>
                  </a:spcAft>
                  <a:defRPr/>
                </a:pPr>
                <a:r>
                  <a:rPr lang="en-GB" sz="2400" b="0" baseline="0" dirty="0">
                    <a:solidFill>
                      <a:srgbClr val="000000"/>
                    </a:solidFill>
                    <a:latin typeface="Arial" pitchFamily="34" charset="0"/>
                    <a:cs typeface="Arial" pitchFamily="34" charset="0"/>
                  </a:rPr>
                  <a:t>Interval</a:t>
                </a:r>
                <a:endParaRPr lang="en-US" sz="2400" b="0" baseline="0" dirty="0">
                  <a:solidFill>
                    <a:srgbClr val="000000"/>
                  </a:solidFill>
                  <a:latin typeface="Arial" pitchFamily="34" charset="0"/>
                  <a:cs typeface="Arial" pitchFamily="34" charset="0"/>
                </a:endParaRPr>
              </a:p>
            </p:txBody>
          </p:sp>
          <p:sp>
            <p:nvSpPr>
              <p:cNvPr id="9" name="Rounded Rectangle 8"/>
              <p:cNvSpPr/>
              <p:nvPr/>
            </p:nvSpPr>
            <p:spPr>
              <a:xfrm>
                <a:off x="2139686" y="1750025"/>
                <a:ext cx="1570883" cy="75046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400" b="0" baseline="0" dirty="0">
                    <a:solidFill>
                      <a:srgbClr val="000000"/>
                    </a:solidFill>
                    <a:latin typeface="Arial" pitchFamily="34" charset="0"/>
                    <a:cs typeface="Arial" pitchFamily="34" charset="0"/>
                  </a:rPr>
                  <a:t>Ordinal</a:t>
                </a:r>
              </a:p>
              <a:p>
                <a:pPr algn="ctr" fontAlgn="auto">
                  <a:spcBef>
                    <a:spcPts val="0"/>
                  </a:spcBef>
                  <a:spcAft>
                    <a:spcPts val="0"/>
                  </a:spcAft>
                  <a:defRPr/>
                </a:pPr>
                <a:r>
                  <a:rPr lang="en-GB" sz="2400" b="0" baseline="0" dirty="0">
                    <a:solidFill>
                      <a:srgbClr val="000000"/>
                    </a:solidFill>
                    <a:latin typeface="Arial" pitchFamily="34" charset="0"/>
                    <a:cs typeface="Arial" pitchFamily="34" charset="0"/>
                  </a:rPr>
                  <a:t>Nominal</a:t>
                </a:r>
                <a:endParaRPr lang="en-US" sz="2400" b="0" baseline="0" dirty="0">
                  <a:solidFill>
                    <a:srgbClr val="000000"/>
                  </a:solidFill>
                  <a:latin typeface="Arial" pitchFamily="34" charset="0"/>
                  <a:cs typeface="Arial" pitchFamily="34" charset="0"/>
                </a:endParaRPr>
              </a:p>
            </p:txBody>
          </p:sp>
        </p:grpSp>
        <p:sp>
          <p:nvSpPr>
            <p:cNvPr id="12" name="Rounded Rectangle 11"/>
            <p:cNvSpPr/>
            <p:nvPr/>
          </p:nvSpPr>
          <p:spPr>
            <a:xfrm>
              <a:off x="6903489" y="3214137"/>
              <a:ext cx="1983057" cy="1239311"/>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000" baseline="0" dirty="0">
                  <a:solidFill>
                    <a:srgbClr val="000000"/>
                  </a:solidFill>
                  <a:latin typeface="Arial" pitchFamily="34" charset="0"/>
                  <a:cs typeface="Arial" pitchFamily="34" charset="0"/>
                </a:rPr>
                <a:t>NON-PARAMETRIC</a:t>
              </a:r>
              <a:endParaRPr lang="en-US" sz="2000" baseline="0" dirty="0">
                <a:solidFill>
                  <a:srgbClr val="000000"/>
                </a:solidFill>
                <a:latin typeface="Arial" pitchFamily="34" charset="0"/>
                <a:cs typeface="Arial" pitchFamily="34" charset="0"/>
              </a:endParaRPr>
            </a:p>
          </p:txBody>
        </p:sp>
        <p:sp>
          <p:nvSpPr>
            <p:cNvPr id="29710" name="TextBox 19"/>
            <p:cNvSpPr txBox="1">
              <a:spLocks noChangeArrowheads="1"/>
            </p:cNvSpPr>
            <p:nvPr/>
          </p:nvSpPr>
          <p:spPr bwMode="auto">
            <a:xfrm>
              <a:off x="2785285" y="2786056"/>
              <a:ext cx="3714910" cy="398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b="0" baseline="0" smtClean="0">
                  <a:solidFill>
                    <a:srgbClr val="000000"/>
                  </a:solidFill>
                  <a:cs typeface="Arial" charset="0"/>
                </a:rPr>
                <a:t>Homogeneity of variance?</a:t>
              </a:r>
              <a:endParaRPr lang="en-US" sz="2000" b="0" baseline="0" smtClean="0">
                <a:solidFill>
                  <a:srgbClr val="000000"/>
                </a:solidFill>
                <a:cs typeface="Arial" charset="0"/>
              </a:endParaRPr>
            </a:p>
          </p:txBody>
        </p:sp>
        <p:sp>
          <p:nvSpPr>
            <p:cNvPr id="16" name="Rounded Rectangle 15"/>
            <p:cNvSpPr/>
            <p:nvPr/>
          </p:nvSpPr>
          <p:spPr>
            <a:xfrm>
              <a:off x="4786849" y="3429119"/>
              <a:ext cx="1963568" cy="100061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400" b="0" baseline="0" dirty="0">
                  <a:solidFill>
                    <a:srgbClr val="000000"/>
                  </a:solidFill>
                  <a:latin typeface="Arial" pitchFamily="34" charset="0"/>
                  <a:cs typeface="Arial" pitchFamily="34" charset="0"/>
                </a:rPr>
                <a:t>SD</a:t>
              </a:r>
              <a:r>
                <a:rPr lang="en-GB" sz="2400" b="0" baseline="30000" dirty="0">
                  <a:solidFill>
                    <a:srgbClr val="000000"/>
                  </a:solidFill>
                  <a:latin typeface="Arial" pitchFamily="34" charset="0"/>
                  <a:cs typeface="Arial" pitchFamily="34" charset="0"/>
                </a:rPr>
                <a:t>2</a:t>
              </a:r>
              <a:r>
                <a:rPr lang="en-GB" sz="2400" b="0" dirty="0">
                  <a:solidFill>
                    <a:srgbClr val="000000"/>
                  </a:solidFill>
                  <a:latin typeface="Arial" pitchFamily="34" charset="0"/>
                  <a:cs typeface="Arial" pitchFamily="34" charset="0"/>
                </a:rPr>
                <a:t>1</a:t>
              </a:r>
              <a:r>
                <a:rPr lang="en-GB" sz="2400" b="0" baseline="0" dirty="0">
                  <a:solidFill>
                    <a:srgbClr val="000000"/>
                  </a:solidFill>
                  <a:latin typeface="Arial" pitchFamily="34" charset="0"/>
                  <a:cs typeface="Arial" pitchFamily="34" charset="0"/>
                </a:rPr>
                <a:t>/SD</a:t>
              </a:r>
              <a:r>
                <a:rPr lang="en-GB" sz="2400" b="0" baseline="30000" dirty="0">
                  <a:solidFill>
                    <a:srgbClr val="000000"/>
                  </a:solidFill>
                  <a:latin typeface="Arial" pitchFamily="34" charset="0"/>
                  <a:cs typeface="Arial" pitchFamily="34" charset="0"/>
                </a:rPr>
                <a:t>2</a:t>
              </a:r>
              <a:r>
                <a:rPr lang="en-GB" sz="2400" b="0" dirty="0">
                  <a:solidFill>
                    <a:srgbClr val="000000"/>
                  </a:solidFill>
                  <a:latin typeface="Arial" pitchFamily="34" charset="0"/>
                  <a:cs typeface="Arial" pitchFamily="34" charset="0"/>
                </a:rPr>
                <a:t>2 </a:t>
              </a:r>
            </a:p>
            <a:p>
              <a:pPr algn="ctr" fontAlgn="auto">
                <a:spcBef>
                  <a:spcPts val="0"/>
                </a:spcBef>
                <a:spcAft>
                  <a:spcPts val="0"/>
                </a:spcAft>
                <a:defRPr/>
              </a:pPr>
              <a:r>
                <a:rPr lang="en-US" sz="2400" b="0" baseline="0" dirty="0">
                  <a:solidFill>
                    <a:srgbClr val="000000"/>
                  </a:solidFill>
                  <a:latin typeface="Arial" pitchFamily="34" charset="0"/>
                  <a:cs typeface="Arial" pitchFamily="34" charset="0"/>
                </a:rPr>
                <a:t>&gt; 2</a:t>
              </a:r>
            </a:p>
          </p:txBody>
        </p:sp>
        <p:sp>
          <p:nvSpPr>
            <p:cNvPr id="29712" name="TextBox 26"/>
            <p:cNvSpPr txBox="1">
              <a:spLocks noChangeArrowheads="1"/>
            </p:cNvSpPr>
            <p:nvPr/>
          </p:nvSpPr>
          <p:spPr bwMode="auto">
            <a:xfrm>
              <a:off x="2785285" y="5000632"/>
              <a:ext cx="3786504" cy="398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b="0" baseline="0" smtClean="0">
                  <a:solidFill>
                    <a:srgbClr val="000000"/>
                  </a:solidFill>
                  <a:cs typeface="Arial" charset="0"/>
                </a:rPr>
                <a:t>Normal distribution?</a:t>
              </a:r>
              <a:endParaRPr lang="en-US" sz="2000" b="0" baseline="0" smtClean="0">
                <a:solidFill>
                  <a:srgbClr val="000000"/>
                </a:solidFill>
                <a:cs typeface="Arial" charset="0"/>
              </a:endParaRPr>
            </a:p>
          </p:txBody>
        </p:sp>
        <p:sp>
          <p:nvSpPr>
            <p:cNvPr id="19" name="Rounded Rectangle 18"/>
            <p:cNvSpPr/>
            <p:nvPr/>
          </p:nvSpPr>
          <p:spPr>
            <a:xfrm>
              <a:off x="2786643" y="5572621"/>
              <a:ext cx="1713348" cy="856769"/>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400" b="0" baseline="0" dirty="0">
                  <a:solidFill>
                    <a:srgbClr val="000000"/>
                  </a:solidFill>
                  <a:latin typeface="Arial" pitchFamily="34" charset="0"/>
                  <a:cs typeface="Arial" pitchFamily="34" charset="0"/>
                </a:rPr>
                <a:t>Yes</a:t>
              </a:r>
              <a:endParaRPr lang="en-US" sz="2400" b="0" baseline="0" dirty="0">
                <a:solidFill>
                  <a:srgbClr val="000000"/>
                </a:solidFill>
                <a:latin typeface="Arial" pitchFamily="34" charset="0"/>
                <a:cs typeface="Arial" pitchFamily="34" charset="0"/>
              </a:endParaRPr>
            </a:p>
          </p:txBody>
        </p:sp>
        <p:sp>
          <p:nvSpPr>
            <p:cNvPr id="20" name="Rounded Rectangle 19"/>
            <p:cNvSpPr/>
            <p:nvPr/>
          </p:nvSpPr>
          <p:spPr>
            <a:xfrm>
              <a:off x="4786849" y="5572621"/>
              <a:ext cx="1713349" cy="856769"/>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400" b="0" baseline="0" dirty="0">
                  <a:solidFill>
                    <a:srgbClr val="000000"/>
                  </a:solidFill>
                  <a:latin typeface="Arial" pitchFamily="34" charset="0"/>
                  <a:cs typeface="Arial" pitchFamily="34" charset="0"/>
                </a:rPr>
                <a:t>No</a:t>
              </a:r>
              <a:endParaRPr lang="en-US" sz="2400" b="0" baseline="0" dirty="0">
                <a:solidFill>
                  <a:srgbClr val="000000"/>
                </a:solidFill>
                <a:latin typeface="Arial" pitchFamily="34" charset="0"/>
                <a:cs typeface="Arial" pitchFamily="34" charset="0"/>
              </a:endParaRPr>
            </a:p>
          </p:txBody>
        </p:sp>
        <p:sp>
          <p:nvSpPr>
            <p:cNvPr id="23" name="Rounded Rectangle 22"/>
            <p:cNvSpPr/>
            <p:nvPr/>
          </p:nvSpPr>
          <p:spPr>
            <a:xfrm>
              <a:off x="214281" y="5144237"/>
              <a:ext cx="2000206" cy="1237731"/>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000" baseline="0" dirty="0">
                  <a:solidFill>
                    <a:srgbClr val="000000"/>
                  </a:solidFill>
                  <a:latin typeface="Arial" pitchFamily="34" charset="0"/>
                  <a:cs typeface="Arial" pitchFamily="34" charset="0"/>
                </a:rPr>
                <a:t>PARAMETRIC</a:t>
              </a:r>
              <a:endParaRPr lang="en-US" sz="2000" baseline="0" dirty="0">
                <a:solidFill>
                  <a:srgbClr val="000000"/>
                </a:solidFill>
                <a:latin typeface="Arial" pitchFamily="34" charset="0"/>
                <a:cs typeface="Arial" pitchFamily="34" charset="0"/>
              </a:endParaRPr>
            </a:p>
          </p:txBody>
        </p:sp>
      </p:grpSp>
      <p:cxnSp>
        <p:nvCxnSpPr>
          <p:cNvPr id="24" name="Straight Arrow Connector 23"/>
          <p:cNvCxnSpPr>
            <a:cxnSpLocks noChangeShapeType="1"/>
            <a:stCxn id="19" idx="1"/>
            <a:endCxn id="23" idx="3"/>
          </p:cNvCxnSpPr>
          <p:nvPr/>
        </p:nvCxnSpPr>
        <p:spPr bwMode="auto">
          <a:xfrm flipH="1" flipV="1">
            <a:off x="2062760" y="5784058"/>
            <a:ext cx="582613" cy="238919"/>
          </a:xfrm>
          <a:prstGeom prst="straightConnector1">
            <a:avLst/>
          </a:prstGeom>
          <a:noFill/>
          <a:ln w="25400">
            <a:solidFill>
              <a:srgbClr val="000000"/>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2" name="Straight Arrow Connector 31"/>
          <p:cNvCxnSpPr>
            <a:cxnSpLocks noChangeShapeType="1"/>
            <a:stCxn id="8" idx="2"/>
          </p:cNvCxnSpPr>
          <p:nvPr/>
        </p:nvCxnSpPr>
        <p:spPr bwMode="auto">
          <a:xfrm rot="5400000">
            <a:off x="3274022" y="2549526"/>
            <a:ext cx="500063" cy="11112"/>
          </a:xfrm>
          <a:prstGeom prst="straightConnector1">
            <a:avLst/>
          </a:prstGeom>
          <a:noFill/>
          <a:ln w="25400">
            <a:solidFill>
              <a:srgbClr val="000000"/>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0" name="Rounded Rectangle 79"/>
          <p:cNvSpPr/>
          <p:nvPr/>
        </p:nvSpPr>
        <p:spPr>
          <a:xfrm>
            <a:off x="2411760" y="3429001"/>
            <a:ext cx="2029619" cy="10001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n-GB" sz="2400" b="0" baseline="0">
                <a:solidFill>
                  <a:srgbClr val="000000"/>
                </a:solidFill>
                <a:latin typeface="Arial" charset="0"/>
                <a:ea typeface="ＭＳ Ｐゴシック" charset="0"/>
                <a:cs typeface="Arial" charset="0"/>
              </a:rPr>
              <a:t>SD</a:t>
            </a:r>
            <a:r>
              <a:rPr lang="en-GB" sz="2400" b="0" baseline="30000">
                <a:solidFill>
                  <a:srgbClr val="000000"/>
                </a:solidFill>
                <a:latin typeface="Arial" charset="0"/>
                <a:ea typeface="ＭＳ Ｐゴシック" charset="0"/>
                <a:cs typeface="Arial" charset="0"/>
              </a:rPr>
              <a:t>2</a:t>
            </a:r>
            <a:r>
              <a:rPr lang="en-GB" sz="2400" b="0">
                <a:solidFill>
                  <a:srgbClr val="000000"/>
                </a:solidFill>
                <a:latin typeface="Arial" charset="0"/>
                <a:ea typeface="ＭＳ Ｐゴシック" charset="0"/>
                <a:cs typeface="Arial" charset="0"/>
              </a:rPr>
              <a:t>1</a:t>
            </a:r>
            <a:r>
              <a:rPr lang="en-GB" sz="2400" b="0" baseline="0">
                <a:solidFill>
                  <a:srgbClr val="000000"/>
                </a:solidFill>
                <a:latin typeface="Arial" charset="0"/>
                <a:ea typeface="ＭＳ Ｐゴシック" charset="0"/>
                <a:cs typeface="Arial" charset="0"/>
              </a:rPr>
              <a:t>/SD</a:t>
            </a:r>
            <a:r>
              <a:rPr lang="en-GB" sz="2400" b="0" baseline="30000">
                <a:solidFill>
                  <a:srgbClr val="000000"/>
                </a:solidFill>
                <a:latin typeface="Arial" charset="0"/>
                <a:ea typeface="ＭＳ Ｐゴシック" charset="0"/>
                <a:cs typeface="Arial" charset="0"/>
              </a:rPr>
              <a:t>2</a:t>
            </a:r>
            <a:r>
              <a:rPr lang="en-GB" sz="2400" b="0">
                <a:solidFill>
                  <a:srgbClr val="000000"/>
                </a:solidFill>
                <a:latin typeface="Arial" charset="0"/>
                <a:ea typeface="ＭＳ Ｐゴシック" charset="0"/>
                <a:cs typeface="Arial" charset="0"/>
              </a:rPr>
              <a:t>2 </a:t>
            </a:r>
          </a:p>
          <a:p>
            <a:pPr algn="ctr">
              <a:defRPr/>
            </a:pPr>
            <a:r>
              <a:rPr lang="en-US" sz="2400" b="0" baseline="0">
                <a:solidFill>
                  <a:srgbClr val="000000"/>
                </a:solidFill>
                <a:latin typeface="Arial" charset="0"/>
                <a:ea typeface="ＭＳ Ｐゴシック" charset="0"/>
                <a:cs typeface="Arial" charset="0"/>
              </a:rPr>
              <a:t>≤ 2</a:t>
            </a:r>
          </a:p>
        </p:txBody>
      </p:sp>
    </p:spTree>
    <p:extLst>
      <p:ext uri="{BB962C8B-B14F-4D97-AF65-F5344CB8AC3E}">
        <p14:creationId xmlns:p14="http://schemas.microsoft.com/office/powerpoint/2010/main" val="2491909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to remember which test…</a:t>
            </a:r>
            <a:endParaRPr lang="en-GB" dirty="0"/>
          </a:p>
        </p:txBody>
      </p:sp>
      <p:sp>
        <p:nvSpPr>
          <p:cNvPr id="3" name="Content Placeholder 2"/>
          <p:cNvSpPr>
            <a:spLocks noGrp="1"/>
          </p:cNvSpPr>
          <p:nvPr>
            <p:ph idx="1"/>
          </p:nvPr>
        </p:nvSpPr>
        <p:spPr/>
        <p:txBody>
          <a:bodyPr/>
          <a:lstStyle/>
          <a:p>
            <a:r>
              <a:rPr lang="en-GB" dirty="0" smtClean="0"/>
              <a:t>Frequencies = Chi-square</a:t>
            </a:r>
          </a:p>
          <a:p>
            <a:endParaRPr lang="en-GB" dirty="0" smtClean="0"/>
          </a:p>
          <a:p>
            <a:r>
              <a:rPr lang="en-GB" dirty="0" smtClean="0"/>
              <a:t>Looking at </a:t>
            </a:r>
            <a:r>
              <a:rPr lang="en-GB" i="1" dirty="0" smtClean="0"/>
              <a:t>relationships</a:t>
            </a:r>
            <a:r>
              <a:rPr lang="en-GB" dirty="0" smtClean="0"/>
              <a:t> = correlational</a:t>
            </a:r>
          </a:p>
          <a:p>
            <a:endParaRPr lang="en-GB" dirty="0" smtClean="0"/>
          </a:p>
          <a:p>
            <a:r>
              <a:rPr lang="en-GB" dirty="0" smtClean="0"/>
              <a:t>Looking at </a:t>
            </a:r>
            <a:r>
              <a:rPr lang="en-GB" i="1" dirty="0" smtClean="0"/>
              <a:t>differences</a:t>
            </a:r>
            <a:r>
              <a:rPr lang="en-GB" dirty="0" smtClean="0"/>
              <a:t> = experimental </a:t>
            </a:r>
          </a:p>
          <a:p>
            <a:endParaRPr lang="en-GB" dirty="0"/>
          </a:p>
        </p:txBody>
      </p:sp>
    </p:spTree>
    <p:extLst>
      <p:ext uri="{BB962C8B-B14F-4D97-AF65-F5344CB8AC3E}">
        <p14:creationId xmlns:p14="http://schemas.microsoft.com/office/powerpoint/2010/main" val="3270502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to remember which test…</a:t>
            </a:r>
            <a:endParaRPr lang="en-GB" dirty="0"/>
          </a:p>
        </p:txBody>
      </p:sp>
      <p:sp>
        <p:nvSpPr>
          <p:cNvPr id="3" name="Content Placeholder 2"/>
          <p:cNvSpPr>
            <a:spLocks noGrp="1"/>
          </p:cNvSpPr>
          <p:nvPr>
            <p:ph idx="1"/>
          </p:nvPr>
        </p:nvSpPr>
        <p:spPr/>
        <p:txBody>
          <a:bodyPr/>
          <a:lstStyle/>
          <a:p>
            <a:pPr marL="0" indent="0">
              <a:buNone/>
            </a:pPr>
            <a:r>
              <a:rPr lang="en-GB" dirty="0" smtClean="0"/>
              <a:t>Correlational – parametric &amp; non-parametric</a:t>
            </a:r>
          </a:p>
          <a:p>
            <a:pPr marL="0" indent="0">
              <a:buNone/>
            </a:pPr>
            <a:endParaRPr lang="en-GB" dirty="0" smtClean="0"/>
          </a:p>
          <a:p>
            <a:r>
              <a:rPr lang="en-GB" dirty="0" smtClean="0">
                <a:solidFill>
                  <a:srgbClr val="FF0000"/>
                </a:solidFill>
              </a:rPr>
              <a:t>P</a:t>
            </a:r>
            <a:r>
              <a:rPr lang="en-GB" dirty="0" smtClean="0"/>
              <a:t>earson’s = </a:t>
            </a:r>
            <a:r>
              <a:rPr lang="en-GB" dirty="0" smtClean="0">
                <a:solidFill>
                  <a:srgbClr val="FF0000"/>
                </a:solidFill>
              </a:rPr>
              <a:t>p</a:t>
            </a:r>
            <a:r>
              <a:rPr lang="en-GB" dirty="0" smtClean="0"/>
              <a:t>arametric</a:t>
            </a:r>
          </a:p>
          <a:p>
            <a:endParaRPr lang="en-GB" dirty="0" smtClean="0"/>
          </a:p>
          <a:p>
            <a:r>
              <a:rPr lang="en-GB" dirty="0" smtClean="0"/>
              <a:t>Spearman’s = the other one </a:t>
            </a:r>
          </a:p>
          <a:p>
            <a:endParaRPr lang="en-GB" dirty="0"/>
          </a:p>
        </p:txBody>
      </p:sp>
    </p:spTree>
    <p:extLst>
      <p:ext uri="{BB962C8B-B14F-4D97-AF65-F5344CB8AC3E}">
        <p14:creationId xmlns:p14="http://schemas.microsoft.com/office/powerpoint/2010/main" val="528356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1719</Words>
  <Application>Microsoft Office PowerPoint</Application>
  <PresentationFormat>On-screen Show (4:3)</PresentationFormat>
  <Paragraphs>309</Paragraphs>
  <Slides>30</Slides>
  <Notes>23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PowerPoint Presentation</vt:lpstr>
      <vt:lpstr>What to expect… </vt:lpstr>
      <vt:lpstr>PowerPoint Presentation</vt:lpstr>
      <vt:lpstr>PowerPoint Presentation</vt:lpstr>
      <vt:lpstr>Two flow charts</vt:lpstr>
      <vt:lpstr>PowerPoint Presentation</vt:lpstr>
      <vt:lpstr>PowerPoint Presentation</vt:lpstr>
      <vt:lpstr>Tips to remember which test…</vt:lpstr>
      <vt:lpstr>Tips to remember which test…</vt:lpstr>
      <vt:lpstr>Tips to remember which test…</vt:lpstr>
      <vt:lpstr>Tips to remember which test…</vt:lpstr>
      <vt:lpstr>Tips to remember which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Sussex</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Revision 2012</dc:title>
  <dc:creator>Graham Hole and Sanjeedah Choudhury</dc:creator>
  <cp:lastModifiedBy>Graham Hole</cp:lastModifiedBy>
  <cp:revision>78</cp:revision>
  <cp:lastPrinted>2012-11-09T12:49:03Z</cp:lastPrinted>
  <dcterms:created xsi:type="dcterms:W3CDTF">2012-10-31T04:35:31Z</dcterms:created>
  <dcterms:modified xsi:type="dcterms:W3CDTF">2012-11-29T16:14:08Z</dcterms:modified>
</cp:coreProperties>
</file>